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81" r:id="rId2"/>
    <p:sldId id="294" r:id="rId3"/>
    <p:sldId id="310" r:id="rId4"/>
    <p:sldId id="316" r:id="rId5"/>
    <p:sldId id="311" r:id="rId6"/>
    <p:sldId id="312" r:id="rId7"/>
    <p:sldId id="317" r:id="rId8"/>
    <p:sldId id="313" r:id="rId9"/>
    <p:sldId id="314" r:id="rId10"/>
    <p:sldId id="321" r:id="rId11"/>
    <p:sldId id="318" r:id="rId12"/>
    <p:sldId id="319" r:id="rId13"/>
    <p:sldId id="315" r:id="rId14"/>
    <p:sldId id="320" r:id="rId15"/>
    <p:sldId id="268" r:id="rId16"/>
  </p:sldIdLst>
  <p:sldSz cx="9144000" cy="6858000" type="screen4x3"/>
  <p:notesSz cx="10020300" cy="6888163"/>
  <p:custDataLst>
    <p:tags r:id="rId19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12A20E43-59D0-45D3-8877-024B96D88096}">
          <p14:sldIdLst>
            <p14:sldId id="281"/>
            <p14:sldId id="294"/>
            <p14:sldId id="310"/>
            <p14:sldId id="316"/>
            <p14:sldId id="311"/>
            <p14:sldId id="312"/>
            <p14:sldId id="317"/>
            <p14:sldId id="313"/>
            <p14:sldId id="314"/>
            <p14:sldId id="321"/>
            <p14:sldId id="318"/>
            <p14:sldId id="319"/>
            <p14:sldId id="315"/>
            <p14:sldId id="320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használó" initials="F" lastIdx="1" clrIdx="0">
    <p:extLst>
      <p:ext uri="{19B8F6BF-5375-455C-9EA6-DF929625EA0E}">
        <p15:presenceInfo xmlns:p15="http://schemas.microsoft.com/office/powerpoint/2012/main" xmlns="" userId="Felhasználó" providerId="None"/>
      </p:ext>
    </p:extLst>
  </p:cmAuthor>
  <p:cmAuthor id="2" name="Kiss Roland" initials="KR" lastIdx="0" clrIdx="1">
    <p:extLst>
      <p:ext uri="{19B8F6BF-5375-455C-9EA6-DF929625EA0E}">
        <p15:presenceInfo xmlns:p15="http://schemas.microsoft.com/office/powerpoint/2012/main" xmlns="" userId="0bddf3d079e03e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DC8"/>
    <a:srgbClr val="D3B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420" autoAdjust="0"/>
  </p:normalViewPr>
  <p:slideViewPr>
    <p:cSldViewPr>
      <p:cViewPr>
        <p:scale>
          <a:sx n="70" d="100"/>
          <a:sy n="70" d="100"/>
        </p:scale>
        <p:origin x="-114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DC347-B81E-4538-893A-8CC95E20CD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B0F1611-FAB4-465A-BCA5-F15B60282F85}">
      <dgm:prSet phldrT="[Szöveg]" custT="1"/>
      <dgm:spPr>
        <a:solidFill>
          <a:srgbClr val="C7FDC8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2400" dirty="0" smtClean="0">
              <a:solidFill>
                <a:schemeClr val="accent1">
                  <a:lumMod val="90000"/>
                  <a:lumOff val="10000"/>
                </a:schemeClr>
              </a:solidFill>
            </a:rPr>
            <a:t>Projekt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hu-HU" sz="2400" dirty="0" smtClean="0">
              <a:solidFill>
                <a:schemeClr val="accent1">
                  <a:lumMod val="90000"/>
                  <a:lumOff val="10000"/>
                </a:schemeClr>
              </a:solidFill>
            </a:rPr>
            <a:t>kutatási modul eredmények </a:t>
          </a:r>
          <a:endParaRPr lang="hu-HU" sz="2400" dirty="0">
            <a:solidFill>
              <a:schemeClr val="accent1">
                <a:lumMod val="90000"/>
                <a:lumOff val="10000"/>
              </a:schemeClr>
            </a:solidFill>
          </a:endParaRPr>
        </a:p>
      </dgm:t>
    </dgm:pt>
    <dgm:pt modelId="{198B6329-883B-48A9-9D6E-CC58D8AE9E2F}" type="parTrans" cxnId="{DC866185-766D-4259-A89F-D721631D1E09}">
      <dgm:prSet/>
      <dgm:spPr/>
      <dgm:t>
        <a:bodyPr/>
        <a:lstStyle/>
        <a:p>
          <a:endParaRPr lang="hu-HU"/>
        </a:p>
      </dgm:t>
    </dgm:pt>
    <dgm:pt modelId="{CBE9FFFC-849F-42D3-8A42-8113163E1220}" type="sibTrans" cxnId="{DC866185-766D-4259-A89F-D721631D1E09}">
      <dgm:prSet/>
      <dgm:spPr/>
      <dgm:t>
        <a:bodyPr/>
        <a:lstStyle/>
        <a:p>
          <a:endParaRPr lang="hu-HU"/>
        </a:p>
      </dgm:t>
    </dgm:pt>
    <dgm:pt modelId="{3DD40471-DD9B-4185-9383-CC16A9AD5928}">
      <dgm:prSet phldrT="[Szöveg]"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hu-HU" sz="2400" dirty="0" smtClean="0">
              <a:solidFill>
                <a:schemeClr val="accent1">
                  <a:lumMod val="90000"/>
                  <a:lumOff val="10000"/>
                </a:schemeClr>
              </a:solidFill>
            </a:rPr>
            <a:t>HAZAI, STRATÉGIAI SZINTŰ </a:t>
          </a:r>
          <a:r>
            <a:rPr lang="hu-HU" sz="2000" dirty="0" smtClean="0">
              <a:solidFill>
                <a:schemeClr val="accent1">
                  <a:lumMod val="90000"/>
                  <a:lumOff val="10000"/>
                </a:schemeClr>
              </a:solidFill>
            </a:rPr>
            <a:t>SPORTÁGFEJESZTÉS</a:t>
          </a:r>
          <a:endParaRPr lang="hu-HU" sz="2000" dirty="0">
            <a:solidFill>
              <a:schemeClr val="accent1">
                <a:lumMod val="90000"/>
                <a:lumOff val="10000"/>
              </a:schemeClr>
            </a:solidFill>
          </a:endParaRPr>
        </a:p>
      </dgm:t>
    </dgm:pt>
    <dgm:pt modelId="{0E3D6CCF-2993-43CC-85B9-DBB22753BB7A}" type="parTrans" cxnId="{86441084-EF56-45BA-B551-31DD128168F7}">
      <dgm:prSet/>
      <dgm:spPr/>
      <dgm:t>
        <a:bodyPr/>
        <a:lstStyle/>
        <a:p>
          <a:endParaRPr lang="hu-HU"/>
        </a:p>
      </dgm:t>
    </dgm:pt>
    <dgm:pt modelId="{A8993766-51CA-4339-9224-64B95828A51F}" type="sibTrans" cxnId="{86441084-EF56-45BA-B551-31DD128168F7}">
      <dgm:prSet/>
      <dgm:spPr/>
      <dgm:t>
        <a:bodyPr/>
        <a:lstStyle/>
        <a:p>
          <a:endParaRPr lang="hu-HU"/>
        </a:p>
      </dgm:t>
    </dgm:pt>
    <dgm:pt modelId="{764065EF-AA82-41F9-9D46-C53FCCAA5F94}">
      <dgm:prSet phldrT="[Szöveg]"/>
      <dgm:spPr/>
      <dgm:t>
        <a:bodyPr/>
        <a:lstStyle/>
        <a:p>
          <a:r>
            <a:rPr lang="hu-HU" dirty="0" smtClean="0"/>
            <a:t>Társadalmi befogadás a sportban és a sport által</a:t>
          </a:r>
          <a:endParaRPr lang="hu-HU" dirty="0"/>
        </a:p>
      </dgm:t>
    </dgm:pt>
    <dgm:pt modelId="{4ABB87DD-D313-4575-91EA-2245424A390D}" type="parTrans" cxnId="{F75225F2-1C8A-4620-B82B-9441B8073950}">
      <dgm:prSet/>
      <dgm:spPr/>
      <dgm:t>
        <a:bodyPr/>
        <a:lstStyle/>
        <a:p>
          <a:endParaRPr lang="hu-HU"/>
        </a:p>
      </dgm:t>
    </dgm:pt>
    <dgm:pt modelId="{1C1EF16E-7D71-47E0-83A9-14B6284D29AD}" type="sibTrans" cxnId="{F75225F2-1C8A-4620-B82B-9441B8073950}">
      <dgm:prSet/>
      <dgm:spPr/>
      <dgm:t>
        <a:bodyPr/>
        <a:lstStyle/>
        <a:p>
          <a:endParaRPr lang="hu-HU"/>
        </a:p>
      </dgm:t>
    </dgm:pt>
    <dgm:pt modelId="{8B05C2C2-A60B-4724-ADA3-5861E8331F41}" type="pres">
      <dgm:prSet presAssocID="{690DC347-B81E-4538-893A-8CC95E20CD7B}" presName="CompostProcess" presStyleCnt="0">
        <dgm:presLayoutVars>
          <dgm:dir/>
          <dgm:resizeHandles val="exact"/>
        </dgm:presLayoutVars>
      </dgm:prSet>
      <dgm:spPr/>
    </dgm:pt>
    <dgm:pt modelId="{17E51561-2DF1-458D-ABE0-E145DFBD4EC6}" type="pres">
      <dgm:prSet presAssocID="{690DC347-B81E-4538-893A-8CC95E20CD7B}" presName="arrow" presStyleLbl="bgShp" presStyleIdx="0" presStyleCnt="1" custLinFactNeighborX="-5222" custLinFactNeighborY="-22266"/>
      <dgm:spPr/>
    </dgm:pt>
    <dgm:pt modelId="{05E379A9-9485-47ED-AAFC-6654256495AF}" type="pres">
      <dgm:prSet presAssocID="{690DC347-B81E-4538-893A-8CC95E20CD7B}" presName="linearProcess" presStyleCnt="0"/>
      <dgm:spPr/>
    </dgm:pt>
    <dgm:pt modelId="{4F02CADC-64D0-4ABA-B22D-D2E0CD978110}" type="pres">
      <dgm:prSet presAssocID="{6B0F1611-FAB4-465A-BCA5-F15B60282F85}" presName="textNode" presStyleLbl="node1" presStyleIdx="0" presStyleCnt="3" custScaleY="16709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B89967-5860-409B-A7B2-A5E10049A344}" type="pres">
      <dgm:prSet presAssocID="{CBE9FFFC-849F-42D3-8A42-8113163E1220}" presName="sibTrans" presStyleCnt="0"/>
      <dgm:spPr/>
    </dgm:pt>
    <dgm:pt modelId="{7B4E3BB2-09AB-4FFF-BA4E-CE6390AD39F7}" type="pres">
      <dgm:prSet presAssocID="{3DD40471-DD9B-4185-9383-CC16A9AD5928}" presName="textNode" presStyleLbl="node1" presStyleIdx="1" presStyleCnt="3" custScaleY="16709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751D5F-41AA-4763-A19D-32D193D82451}" type="pres">
      <dgm:prSet presAssocID="{A8993766-51CA-4339-9224-64B95828A51F}" presName="sibTrans" presStyleCnt="0"/>
      <dgm:spPr/>
    </dgm:pt>
    <dgm:pt modelId="{B66733B2-6C4D-43AC-B463-9B46F722BEAF}" type="pres">
      <dgm:prSet presAssocID="{764065EF-AA82-41F9-9D46-C53FCCAA5F9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75225F2-1C8A-4620-B82B-9441B8073950}" srcId="{690DC347-B81E-4538-893A-8CC95E20CD7B}" destId="{764065EF-AA82-41F9-9D46-C53FCCAA5F94}" srcOrd="2" destOrd="0" parTransId="{4ABB87DD-D313-4575-91EA-2245424A390D}" sibTransId="{1C1EF16E-7D71-47E0-83A9-14B6284D29AD}"/>
    <dgm:cxn modelId="{DC866185-766D-4259-A89F-D721631D1E09}" srcId="{690DC347-B81E-4538-893A-8CC95E20CD7B}" destId="{6B0F1611-FAB4-465A-BCA5-F15B60282F85}" srcOrd="0" destOrd="0" parTransId="{198B6329-883B-48A9-9D6E-CC58D8AE9E2F}" sibTransId="{CBE9FFFC-849F-42D3-8A42-8113163E1220}"/>
    <dgm:cxn modelId="{801B3CAF-D659-4B98-8ABE-2E25E79B846C}" type="presOf" srcId="{764065EF-AA82-41F9-9D46-C53FCCAA5F94}" destId="{B66733B2-6C4D-43AC-B463-9B46F722BEAF}" srcOrd="0" destOrd="0" presId="urn:microsoft.com/office/officeart/2005/8/layout/hProcess9"/>
    <dgm:cxn modelId="{71B06E19-0B7A-4FF7-B350-2C78808E2376}" type="presOf" srcId="{3DD40471-DD9B-4185-9383-CC16A9AD5928}" destId="{7B4E3BB2-09AB-4FFF-BA4E-CE6390AD39F7}" srcOrd="0" destOrd="0" presId="urn:microsoft.com/office/officeart/2005/8/layout/hProcess9"/>
    <dgm:cxn modelId="{2E047F9F-060E-47F9-A930-FE127EC23A97}" type="presOf" srcId="{6B0F1611-FAB4-465A-BCA5-F15B60282F85}" destId="{4F02CADC-64D0-4ABA-B22D-D2E0CD978110}" srcOrd="0" destOrd="0" presId="urn:microsoft.com/office/officeart/2005/8/layout/hProcess9"/>
    <dgm:cxn modelId="{B2914092-F2F8-4EDB-AA7B-18A02D38247C}" type="presOf" srcId="{690DC347-B81E-4538-893A-8CC95E20CD7B}" destId="{8B05C2C2-A60B-4724-ADA3-5861E8331F41}" srcOrd="0" destOrd="0" presId="urn:microsoft.com/office/officeart/2005/8/layout/hProcess9"/>
    <dgm:cxn modelId="{86441084-EF56-45BA-B551-31DD128168F7}" srcId="{690DC347-B81E-4538-893A-8CC95E20CD7B}" destId="{3DD40471-DD9B-4185-9383-CC16A9AD5928}" srcOrd="1" destOrd="0" parTransId="{0E3D6CCF-2993-43CC-85B9-DBB22753BB7A}" sibTransId="{A8993766-51CA-4339-9224-64B95828A51F}"/>
    <dgm:cxn modelId="{B198BA78-019E-4316-BB98-EE742904183E}" type="presParOf" srcId="{8B05C2C2-A60B-4724-ADA3-5861E8331F41}" destId="{17E51561-2DF1-458D-ABE0-E145DFBD4EC6}" srcOrd="0" destOrd="0" presId="urn:microsoft.com/office/officeart/2005/8/layout/hProcess9"/>
    <dgm:cxn modelId="{E502D050-FE5E-443E-8E5A-C4C2156E514D}" type="presParOf" srcId="{8B05C2C2-A60B-4724-ADA3-5861E8331F41}" destId="{05E379A9-9485-47ED-AAFC-6654256495AF}" srcOrd="1" destOrd="0" presId="urn:microsoft.com/office/officeart/2005/8/layout/hProcess9"/>
    <dgm:cxn modelId="{ECD7D179-27FA-4A6B-B553-FC5C973A3E30}" type="presParOf" srcId="{05E379A9-9485-47ED-AAFC-6654256495AF}" destId="{4F02CADC-64D0-4ABA-B22D-D2E0CD978110}" srcOrd="0" destOrd="0" presId="urn:microsoft.com/office/officeart/2005/8/layout/hProcess9"/>
    <dgm:cxn modelId="{C7F8A0D6-2C5F-4B5E-9700-AF3E699F8C2F}" type="presParOf" srcId="{05E379A9-9485-47ED-AAFC-6654256495AF}" destId="{85B89967-5860-409B-A7B2-A5E10049A344}" srcOrd="1" destOrd="0" presId="urn:microsoft.com/office/officeart/2005/8/layout/hProcess9"/>
    <dgm:cxn modelId="{07C22D00-AB92-4B62-A06B-12BCEE1C82F0}" type="presParOf" srcId="{05E379A9-9485-47ED-AAFC-6654256495AF}" destId="{7B4E3BB2-09AB-4FFF-BA4E-CE6390AD39F7}" srcOrd="2" destOrd="0" presId="urn:microsoft.com/office/officeart/2005/8/layout/hProcess9"/>
    <dgm:cxn modelId="{C9CC8B01-9CE5-4E3C-AA83-E89CFF3EEB86}" type="presParOf" srcId="{05E379A9-9485-47ED-AAFC-6654256495AF}" destId="{F9751D5F-41AA-4763-A19D-32D193D82451}" srcOrd="3" destOrd="0" presId="urn:microsoft.com/office/officeart/2005/8/layout/hProcess9"/>
    <dgm:cxn modelId="{DB47D326-9BF9-4F86-BF28-B447B0AA254D}" type="presParOf" srcId="{05E379A9-9485-47ED-AAFC-6654256495AF}" destId="{B66733B2-6C4D-43AC-B463-9B46F722BE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51561-2DF1-458D-ABE0-E145DFBD4EC6}">
      <dsp:nvSpPr>
        <dsp:cNvPr id="0" name=""/>
        <dsp:cNvSpPr/>
      </dsp:nvSpPr>
      <dsp:spPr>
        <a:xfrm>
          <a:off x="238073" y="0"/>
          <a:ext cx="6610334" cy="3040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2CADC-64D0-4ABA-B22D-D2E0CD978110}">
      <dsp:nvSpPr>
        <dsp:cNvPr id="0" name=""/>
        <dsp:cNvSpPr/>
      </dsp:nvSpPr>
      <dsp:spPr>
        <a:xfrm>
          <a:off x="3797" y="504056"/>
          <a:ext cx="2506215" cy="2031998"/>
        </a:xfrm>
        <a:prstGeom prst="roundRect">
          <a:avLst/>
        </a:prstGeom>
        <a:solidFill>
          <a:srgbClr val="C7FD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2400" kern="1200" dirty="0" smtClean="0">
              <a:solidFill>
                <a:schemeClr val="accent1">
                  <a:lumMod val="90000"/>
                  <a:lumOff val="10000"/>
                </a:schemeClr>
              </a:solidFill>
            </a:rPr>
            <a:t>Projekt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chemeClr val="accent1">
                  <a:lumMod val="90000"/>
                  <a:lumOff val="10000"/>
                </a:schemeClr>
              </a:solidFill>
            </a:rPr>
            <a:t>kutatási modul eredmények </a:t>
          </a:r>
          <a:endParaRPr lang="hu-HU" sz="2400" kern="1200" dirty="0">
            <a:solidFill>
              <a:schemeClr val="accent1">
                <a:lumMod val="90000"/>
                <a:lumOff val="10000"/>
              </a:schemeClr>
            </a:solidFill>
          </a:endParaRPr>
        </a:p>
      </dsp:txBody>
      <dsp:txXfrm>
        <a:off x="102991" y="603250"/>
        <a:ext cx="2307827" cy="1833610"/>
      </dsp:txXfrm>
    </dsp:sp>
    <dsp:sp modelId="{7B4E3BB2-09AB-4FFF-BA4E-CE6390AD39F7}">
      <dsp:nvSpPr>
        <dsp:cNvPr id="0" name=""/>
        <dsp:cNvSpPr/>
      </dsp:nvSpPr>
      <dsp:spPr>
        <a:xfrm>
          <a:off x="2635324" y="504056"/>
          <a:ext cx="2506215" cy="2031998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chemeClr val="accent1">
                  <a:lumMod val="90000"/>
                  <a:lumOff val="10000"/>
                </a:schemeClr>
              </a:solidFill>
            </a:rPr>
            <a:t>HAZAI, STRATÉGIAI SZINTŰ </a:t>
          </a:r>
          <a:r>
            <a:rPr lang="hu-HU" sz="2000" kern="1200" dirty="0" smtClean="0">
              <a:solidFill>
                <a:schemeClr val="accent1">
                  <a:lumMod val="90000"/>
                  <a:lumOff val="10000"/>
                </a:schemeClr>
              </a:solidFill>
            </a:rPr>
            <a:t>SPORTÁGFEJESZTÉS</a:t>
          </a:r>
          <a:endParaRPr lang="hu-HU" sz="2000" kern="1200" dirty="0">
            <a:solidFill>
              <a:schemeClr val="accent1">
                <a:lumMod val="90000"/>
                <a:lumOff val="10000"/>
              </a:schemeClr>
            </a:solidFill>
          </a:endParaRPr>
        </a:p>
      </dsp:txBody>
      <dsp:txXfrm>
        <a:off x="2734518" y="603250"/>
        <a:ext cx="2307827" cy="1833610"/>
      </dsp:txXfrm>
    </dsp:sp>
    <dsp:sp modelId="{B66733B2-6C4D-43AC-B463-9B46F722BEAF}">
      <dsp:nvSpPr>
        <dsp:cNvPr id="0" name=""/>
        <dsp:cNvSpPr/>
      </dsp:nvSpPr>
      <dsp:spPr>
        <a:xfrm>
          <a:off x="5266850" y="912033"/>
          <a:ext cx="2506215" cy="1216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Társadalmi befogadás a sportban és a sport által</a:t>
          </a:r>
          <a:endParaRPr lang="hu-HU" sz="2000" kern="1200" dirty="0"/>
        </a:p>
      </dsp:txBody>
      <dsp:txXfrm>
        <a:off x="5326212" y="971395"/>
        <a:ext cx="2387491" cy="1097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2131" cy="34440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75853" y="0"/>
            <a:ext cx="4342131" cy="34440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38CB4CD-B2AE-4F9E-B670-994BF4F6BFCC}" type="datetimeFigureOut">
              <a:rPr lang="hu-HU" smtClean="0"/>
              <a:t>2020.11.13.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2" y="6542561"/>
            <a:ext cx="4342131" cy="34440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75853" y="6542561"/>
            <a:ext cx="4342131" cy="34440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6AEA1C6-3950-421C-B922-C229284C21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578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42131" cy="3456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75853" y="3"/>
            <a:ext cx="4342131" cy="3456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7C7E771-9AF5-4220-98C7-3904E78B9F18}" type="datetimeFigureOut">
              <a:rPr lang="hu-HU" smtClean="0"/>
              <a:t>2020.11.13.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0" y="860425"/>
            <a:ext cx="3098800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002031" y="3314929"/>
            <a:ext cx="8016239" cy="271221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2" y="6542562"/>
            <a:ext cx="4342131" cy="34560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75853" y="6542562"/>
            <a:ext cx="4342131" cy="34560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8CF5A23-979C-4A70-9E53-29CD6E18BD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25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/>
              <a:t>Tisztelt bizottság, tisztelt hallgatóság!</a:t>
            </a:r>
            <a:r>
              <a:rPr lang="hu-HU" baseline="0" dirty="0"/>
              <a:t> </a:t>
            </a:r>
            <a:endParaRPr lang="hu-HU" dirty="0"/>
          </a:p>
          <a:p>
            <a:pPr algn="ctr" eaLnBrk="1" hangingPunct="1"/>
            <a:r>
              <a:rPr lang="hu-HU" dirty="0"/>
              <a:t>Előadásom</a:t>
            </a:r>
            <a:r>
              <a:rPr lang="hu-HU" baseline="0" dirty="0"/>
              <a:t> címe: </a:t>
            </a:r>
            <a:r>
              <a:rPr lang="hu-HU" b="1" dirty="0"/>
              <a:t>Befogadás a Taekwondo sport által a jobb társadalomért.  </a:t>
            </a:r>
          </a:p>
          <a:p>
            <a:pPr algn="ctr" eaLnBrk="1" hangingPunct="1"/>
            <a:r>
              <a:rPr lang="hu-HU" b="1" dirty="0"/>
              <a:t>a „Légy részese” projekt kutatási modulja</a:t>
            </a:r>
            <a:endParaRPr lang="en-GB" b="1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D144A-57DE-412B-9C81-BFC2A24F6311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01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IT---</a:t>
            </a:r>
          </a:p>
          <a:p>
            <a:r>
              <a:rPr lang="hu-HU" dirty="0"/>
              <a:t>Szemben a FK-</a:t>
            </a:r>
            <a:r>
              <a:rPr lang="hu-HU" dirty="0" err="1"/>
              <a:t>sel</a:t>
            </a:r>
            <a:r>
              <a:rPr lang="hu-HU" dirty="0"/>
              <a:t>,</a:t>
            </a:r>
          </a:p>
          <a:p>
            <a:r>
              <a:rPr lang="hu-HU" dirty="0"/>
              <a:t>EZT A SPORT jól tudja kiaknázni</a:t>
            </a:r>
          </a:p>
          <a:p>
            <a:r>
              <a:rPr lang="hu-HU" dirty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F5A23-979C-4A70-9E53-29CD6E18BD4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62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IT---</a:t>
            </a:r>
          </a:p>
          <a:p>
            <a:r>
              <a:rPr lang="hu-HU" dirty="0"/>
              <a:t>Szemben a FK-</a:t>
            </a:r>
            <a:r>
              <a:rPr lang="hu-HU" dirty="0" err="1"/>
              <a:t>sel</a:t>
            </a:r>
            <a:r>
              <a:rPr lang="hu-HU" dirty="0"/>
              <a:t>,</a:t>
            </a:r>
          </a:p>
          <a:p>
            <a:r>
              <a:rPr lang="hu-HU" dirty="0"/>
              <a:t>EZT A SPORT jól tudja kiaknázni</a:t>
            </a:r>
          </a:p>
          <a:p>
            <a:r>
              <a:rPr lang="hu-HU" dirty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F5A23-979C-4A70-9E53-29CD6E18BD4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621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F5A23-979C-4A70-9E53-29CD6E18BD4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62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2: ….. képezték a dokumentumelemzés alapját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F5A23-979C-4A70-9E53-29CD6E18BD4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374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2: ….. képezték a dokumentumelemzés alapját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F5A23-979C-4A70-9E53-29CD6E18BD4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374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</a:t>
            </a:r>
            <a:r>
              <a:rPr lang="hu-HU" baseline="0" dirty="0"/>
              <a:t> eredmények közül a legfontosabbak bemutatására, grafikonos ábrázolás nélkül van idő.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F5A23-979C-4A70-9E53-29CD6E18BD4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743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</a:t>
            </a:r>
            <a:r>
              <a:rPr lang="hu-HU" baseline="0" dirty="0"/>
              <a:t> eredmények közül a legfontosabbak bemutatására, grafikonos ábrázolás nélkül van idő.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F5A23-979C-4A70-9E53-29CD6E18BD43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7439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A94E4-E384-4EE6-B048-B09898368032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788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3568" y="1095944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CÍM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73772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cím és tartal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55896" y="206396"/>
            <a:ext cx="7992888" cy="51845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hu-HU" dirty="0"/>
              <a:t>Fejezetcím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9352" y="1212466"/>
            <a:ext cx="7288992" cy="4808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379352" y="318254"/>
            <a:ext cx="7505016" cy="57030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fad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paralimpia.hu/sportag/taekwond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11560" y="4176172"/>
            <a:ext cx="4969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003064"/>
                </a:solidFill>
                <a:ea typeface="+mj-ea"/>
                <a:cs typeface="+mj-cs"/>
              </a:rPr>
              <a:t>Kiss Roland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u-HU" dirty="0">
                <a:solidFill>
                  <a:srgbClr val="003064"/>
                </a:solidFill>
              </a:rPr>
              <a:t>II. éves </a:t>
            </a:r>
            <a:r>
              <a:rPr lang="hu-HU" dirty="0">
                <a:solidFill>
                  <a:srgbClr val="003064"/>
                </a:solidFill>
                <a:ea typeface="+mj-ea"/>
                <a:cs typeface="+mj-cs"/>
              </a:rPr>
              <a:t>hallgató, Sportmenedzser mesterszak, TE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solidFill>
                  <a:srgbClr val="002060"/>
                </a:solidFill>
              </a:rPr>
              <a:t>Főtitkár, Magyar Taekwondo Szövetség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581278" y="4176172"/>
            <a:ext cx="25899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defRPr/>
            </a:pPr>
            <a:r>
              <a:rPr lang="hu-HU" sz="1600" b="1" dirty="0">
                <a:solidFill>
                  <a:srgbClr val="003064"/>
                </a:solidFill>
                <a:ea typeface="+mj-ea"/>
                <a:cs typeface="+mj-cs"/>
              </a:rPr>
              <a:t>Témavezető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3064"/>
                </a:solidFill>
                <a:ea typeface="+mj-ea"/>
                <a:cs typeface="+mj-cs"/>
              </a:rPr>
              <a:t>Dr. Farkas</a:t>
            </a:r>
            <a:r>
              <a:rPr lang="hu-HU" sz="1600" b="1" dirty="0">
                <a:solidFill>
                  <a:srgbClr val="003064"/>
                </a:solidFill>
                <a:ea typeface="+mj-ea"/>
                <a:cs typeface="+mj-cs"/>
              </a:rPr>
              <a:t> Judit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/>
              <a:t>Minőségbiztosítási és akkreditációs iroda, TF</a:t>
            </a:r>
          </a:p>
        </p:txBody>
      </p:sp>
      <p:sp>
        <p:nvSpPr>
          <p:cNvPr id="2054" name="Szövegdoboz 6"/>
          <p:cNvSpPr txBox="1">
            <a:spLocks noChangeArrowheads="1"/>
          </p:cNvSpPr>
          <p:nvPr/>
        </p:nvSpPr>
        <p:spPr bwMode="auto">
          <a:xfrm>
            <a:off x="0" y="2852936"/>
            <a:ext cx="914400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2400" b="1" dirty="0"/>
              <a:t>Befogadás a Taekwondo sport által a jobb társadalomért.  </a:t>
            </a:r>
          </a:p>
          <a:p>
            <a:pPr algn="ctr" eaLnBrk="1" hangingPunct="1"/>
            <a:r>
              <a:rPr lang="hu-HU" sz="2400" b="1" dirty="0"/>
              <a:t>a „Légy részese” projekt kutatási modulja</a:t>
            </a:r>
            <a:endParaRPr lang="en-GB" b="1" dirty="0"/>
          </a:p>
        </p:txBody>
      </p:sp>
      <p:sp>
        <p:nvSpPr>
          <p:cNvPr id="4" name="Téglalap 3"/>
          <p:cNvSpPr/>
          <p:nvPr/>
        </p:nvSpPr>
        <p:spPr>
          <a:xfrm>
            <a:off x="776424" y="476672"/>
            <a:ext cx="748766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2020/2021. tanévi házi </a:t>
            </a:r>
          </a:p>
          <a:p>
            <a:pPr algn="ctr"/>
            <a:r>
              <a:rPr lang="hu-H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TUDOMÁNYOS DIÁKKÖRI KONFERENCIA</a:t>
            </a:r>
          </a:p>
          <a:p>
            <a:pPr algn="ctr">
              <a:spcAft>
                <a:spcPts val="600"/>
              </a:spcAft>
            </a:pPr>
            <a:r>
              <a:rPr lang="hu-H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Sportpedagógiai kutatások szekció </a:t>
            </a:r>
          </a:p>
          <a:p>
            <a:pPr algn="ctr"/>
            <a:r>
              <a:rPr lang="hu-HU" sz="2000" dirty="0"/>
              <a:t>TESTNEVELÉSI EGYETEM</a:t>
            </a:r>
          </a:p>
          <a:p>
            <a:pPr algn="ctr"/>
            <a:r>
              <a:rPr lang="hu-HU" sz="2000" dirty="0"/>
              <a:t>Budapest, 2020. november 12-13.</a:t>
            </a:r>
          </a:p>
          <a:p>
            <a:r>
              <a:rPr lang="hu-HU" dirty="0"/>
              <a:t> </a:t>
            </a:r>
          </a:p>
        </p:txBody>
      </p:sp>
      <p:sp>
        <p:nvSpPr>
          <p:cNvPr id="3" name="AutoShape 2" descr="KÃ©ptalÃ¡lat a kÃ¶vetkezÅre: âotdk logo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11336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/>
              <a:t>Eredmények III.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764704"/>
            <a:ext cx="8064896" cy="5616624"/>
          </a:xfrm>
        </p:spPr>
        <p:txBody>
          <a:bodyPr/>
          <a:lstStyle/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2400" dirty="0"/>
              <a:t>A </a:t>
            </a:r>
            <a:r>
              <a:rPr lang="hu-HU" sz="2400" dirty="0" smtClean="0"/>
              <a:t>projekt kutatási modulján kívüli, szakszövetségi felmérés szerint, az </a:t>
            </a:r>
            <a:r>
              <a:rPr lang="hu-HU" sz="2400" dirty="0" err="1" smtClean="0"/>
              <a:t>MTDSz</a:t>
            </a:r>
            <a:r>
              <a:rPr lang="hu-HU" sz="2400" dirty="0" smtClean="0"/>
              <a:t> </a:t>
            </a:r>
            <a:r>
              <a:rPr lang="hu-HU" sz="2400" u="sng" dirty="0">
                <a:solidFill>
                  <a:srgbClr val="C00000"/>
                </a:solidFill>
              </a:rPr>
              <a:t>37 tagszerzetéből </a:t>
            </a:r>
            <a:r>
              <a:rPr lang="hu-HU" sz="2400" b="1" u="sng" dirty="0">
                <a:solidFill>
                  <a:srgbClr val="C00000"/>
                </a:solidFill>
              </a:rPr>
              <a:t>négyben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smtClean="0"/>
              <a:t>található:</a:t>
            </a:r>
            <a:endParaRPr lang="hu-HU" sz="2400" dirty="0"/>
          </a:p>
          <a:p>
            <a:pPr marL="0" indent="0">
              <a:buNone/>
            </a:pPr>
            <a:endParaRPr lang="hu-HU" sz="1400" dirty="0"/>
          </a:p>
          <a:p>
            <a:pPr lvl="1">
              <a:buFont typeface="Arial" pitchFamily="34" charset="0"/>
              <a:buChar char="•"/>
            </a:pPr>
            <a:r>
              <a:rPr lang="hu-HU" sz="2400" dirty="0"/>
              <a:t>a </a:t>
            </a:r>
            <a:r>
              <a:rPr lang="hu-HU" sz="2400" dirty="0" err="1" smtClean="0"/>
              <a:t>para-sportolók</a:t>
            </a:r>
            <a:r>
              <a:rPr lang="hu-HU" sz="2400" dirty="0" smtClean="0"/>
              <a:t> </a:t>
            </a:r>
            <a:r>
              <a:rPr lang="hu-HU" sz="2400" dirty="0"/>
              <a:t>fogadására </a:t>
            </a:r>
            <a:r>
              <a:rPr lang="hu-HU" sz="2400" b="1" dirty="0"/>
              <a:t>felkészült</a:t>
            </a:r>
            <a:r>
              <a:rPr lang="hu-HU" sz="2400" dirty="0"/>
              <a:t> szakember 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/>
              <a:t>van </a:t>
            </a:r>
            <a:r>
              <a:rPr lang="hu-HU" sz="2400" dirty="0" smtClean="0"/>
              <a:t>egyes kategóriának </a:t>
            </a:r>
            <a:r>
              <a:rPr lang="hu-HU" sz="2400" dirty="0" smtClean="0"/>
              <a:t>megfelelő </a:t>
            </a:r>
            <a:r>
              <a:rPr lang="hu-HU" sz="2400" b="1" dirty="0"/>
              <a:t>infrastrukturális </a:t>
            </a:r>
            <a:r>
              <a:rPr lang="hu-HU" sz="2400" b="1" dirty="0" smtClean="0"/>
              <a:t> és egyéb </a:t>
            </a:r>
            <a:r>
              <a:rPr lang="hu-HU" sz="2400" b="1" dirty="0"/>
              <a:t>tárgyi feltétel 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/>
              <a:t>csak </a:t>
            </a:r>
            <a:r>
              <a:rPr lang="hu-HU" sz="2400" dirty="0" smtClean="0"/>
              <a:t>ezekben </a:t>
            </a:r>
            <a:r>
              <a:rPr lang="hu-HU" sz="2400" dirty="0"/>
              <a:t>egyesületekben tudunk </a:t>
            </a:r>
            <a:r>
              <a:rPr lang="hu-HU" sz="2400" dirty="0" smtClean="0"/>
              <a:t>fogyatékos </a:t>
            </a:r>
            <a:r>
              <a:rPr lang="hu-HU" sz="2400" dirty="0"/>
              <a:t>sportolókról</a:t>
            </a:r>
          </a:p>
          <a:p>
            <a:pPr lvl="1">
              <a:buFont typeface="Arial" pitchFamily="34" charset="0"/>
              <a:buChar char="•"/>
            </a:pPr>
            <a:r>
              <a:rPr lang="hu-HU" sz="2400" b="1" dirty="0"/>
              <a:t>csak Budapesten </a:t>
            </a:r>
            <a:r>
              <a:rPr lang="hu-HU" sz="2400" dirty="0"/>
              <a:t>találhatók </a:t>
            </a:r>
            <a:r>
              <a:rPr lang="hu-HU" sz="2400" dirty="0" err="1" smtClean="0"/>
              <a:t>para-sporttal</a:t>
            </a:r>
            <a:r>
              <a:rPr lang="hu-HU" sz="2400" dirty="0" smtClean="0"/>
              <a:t> </a:t>
            </a:r>
            <a:r>
              <a:rPr lang="hu-HU" sz="2400" dirty="0"/>
              <a:t>foglalkozó egyesületek </a:t>
            </a:r>
          </a:p>
          <a:p>
            <a:pPr marL="0" indent="0" algn="ctr">
              <a:spcAft>
                <a:spcPts val="600"/>
              </a:spcAft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87382937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/>
              <a:t> Következtések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08720"/>
            <a:ext cx="8064896" cy="5472608"/>
          </a:xfrm>
        </p:spPr>
        <p:txBody>
          <a:bodyPr/>
          <a:lstStyle/>
          <a:p>
            <a:pPr marL="0" indent="0">
              <a:buNone/>
            </a:pPr>
            <a:r>
              <a:rPr lang="hu-HU" sz="2200" dirty="0"/>
              <a:t>A kutatás eddigi eredményei alapján a következő következtetéseket vontuk </a:t>
            </a:r>
            <a:r>
              <a:rPr lang="hu-HU" sz="2200" dirty="0" smtClean="0"/>
              <a:t>le. </a:t>
            </a:r>
            <a:r>
              <a:rPr lang="hu-HU" sz="2200" b="1" dirty="0" smtClean="0"/>
              <a:t>A </a:t>
            </a:r>
            <a:r>
              <a:rPr lang="hu-HU" sz="2200" b="1" dirty="0"/>
              <a:t>sportág </a:t>
            </a:r>
            <a:r>
              <a:rPr lang="hu-HU" sz="2200" b="1" u="sng" dirty="0"/>
              <a:t>személyi, infrastrukturális és tárgyi feltételeinek átfogó fejlesztésének </a:t>
            </a:r>
            <a:r>
              <a:rPr lang="hu-HU" sz="2200" b="1" dirty="0"/>
              <a:t>szükségessége körvonalazódik. </a:t>
            </a:r>
            <a:r>
              <a:rPr lang="hu-HU" sz="2200" dirty="0"/>
              <a:t>Néhány szempont kiemelkedik: </a:t>
            </a:r>
          </a:p>
          <a:p>
            <a:r>
              <a:rPr lang="hu-HU" sz="2200" dirty="0"/>
              <a:t>Az </a:t>
            </a:r>
            <a:r>
              <a:rPr lang="hu-HU" sz="2200" dirty="0" err="1"/>
              <a:t>para-sportolókkal</a:t>
            </a:r>
            <a:r>
              <a:rPr lang="hu-HU" sz="2200" dirty="0"/>
              <a:t> foglalkozó edzőnek </a:t>
            </a:r>
            <a:r>
              <a:rPr lang="hu-HU" sz="2200" b="1" dirty="0"/>
              <a:t>többlet tudással</a:t>
            </a:r>
            <a:r>
              <a:rPr lang="hu-HU" sz="2200" dirty="0"/>
              <a:t>, képességgel kell </a:t>
            </a:r>
            <a:r>
              <a:rPr lang="hu-HU" sz="2200" dirty="0" smtClean="0"/>
              <a:t>rendelkezni </a:t>
            </a:r>
            <a:r>
              <a:rPr lang="hu-HU" sz="2200" dirty="0"/>
              <a:t>és a </a:t>
            </a:r>
            <a:r>
              <a:rPr lang="hu-HU" sz="2200" b="1" dirty="0"/>
              <a:t>sportolótársak felkészítése is a feladatai közé </a:t>
            </a:r>
            <a:r>
              <a:rPr lang="hu-HU" sz="2200" b="1" dirty="0" smtClean="0"/>
              <a:t>tartozik</a:t>
            </a:r>
            <a:endParaRPr lang="hu-HU" sz="2200" b="1" dirty="0"/>
          </a:p>
          <a:p>
            <a:r>
              <a:rPr lang="hu-HU" sz="2200" dirty="0"/>
              <a:t>a nyitott, </a:t>
            </a:r>
            <a:r>
              <a:rPr lang="hu-HU" sz="2200" dirty="0" err="1"/>
              <a:t>inklúzióra</a:t>
            </a:r>
            <a:r>
              <a:rPr lang="hu-HU" sz="2200" dirty="0"/>
              <a:t> kész ép sportoló </a:t>
            </a:r>
            <a:r>
              <a:rPr lang="hu-HU" sz="2200" b="1" u="sng" dirty="0"/>
              <a:t>nem egyenlő </a:t>
            </a:r>
            <a:r>
              <a:rPr lang="hu-HU" sz="2200" dirty="0"/>
              <a:t>a befogadásra </a:t>
            </a:r>
            <a:r>
              <a:rPr lang="hu-HU" sz="2200" b="1" u="sng" dirty="0"/>
              <a:t>felkészült</a:t>
            </a:r>
            <a:r>
              <a:rPr lang="hu-HU" sz="2200" b="1" dirty="0"/>
              <a:t> </a:t>
            </a:r>
            <a:r>
              <a:rPr lang="hu-HU" sz="2200" dirty="0"/>
              <a:t>ép </a:t>
            </a:r>
            <a:r>
              <a:rPr lang="hu-HU" sz="2200" dirty="0" smtClean="0"/>
              <a:t>sportolóval: </a:t>
            </a:r>
            <a:r>
              <a:rPr lang="hu-HU" sz="2200" b="1" dirty="0"/>
              <a:t>támogatást várnak, fejlődni szeretnének </a:t>
            </a:r>
            <a:r>
              <a:rPr lang="hu-HU" sz="2200" dirty="0"/>
              <a:t>ők is ezen a </a:t>
            </a:r>
            <a:r>
              <a:rPr lang="hu-HU" sz="2200" dirty="0" smtClean="0"/>
              <a:t>téren (akár családra is kiterjeszthető)</a:t>
            </a:r>
            <a:endParaRPr lang="hu-HU" sz="2200" dirty="0"/>
          </a:p>
          <a:p>
            <a:r>
              <a:rPr lang="hu-HU" sz="2200" dirty="0"/>
              <a:t>Kulcsszavak szintén megjelent </a:t>
            </a:r>
            <a:r>
              <a:rPr lang="hu-HU" sz="2200" b="1" dirty="0"/>
              <a:t>fejlesztendő tudás</a:t>
            </a:r>
            <a:r>
              <a:rPr lang="hu-HU" sz="2200" dirty="0"/>
              <a:t>, képesség-elem:</a:t>
            </a:r>
          </a:p>
          <a:p>
            <a:pPr lvl="1"/>
            <a:r>
              <a:rPr lang="hu-HU" sz="1800" dirty="0" smtClean="0"/>
              <a:t>Empátia</a:t>
            </a:r>
            <a:endParaRPr lang="hu-HU" sz="1800" dirty="0"/>
          </a:p>
          <a:p>
            <a:pPr lvl="1"/>
            <a:r>
              <a:rPr lang="hu-HU" sz="1800" dirty="0"/>
              <a:t>Sportág specifikus tudás </a:t>
            </a:r>
          </a:p>
          <a:p>
            <a:pPr lvl="1"/>
            <a:r>
              <a:rPr lang="hu-HU" sz="1800" dirty="0" err="1"/>
              <a:t>Para-sportról</a:t>
            </a:r>
            <a:r>
              <a:rPr lang="hu-HU" sz="1800" dirty="0"/>
              <a:t> szerzett tudás </a:t>
            </a:r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58901270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/>
              <a:t>Következtések 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8280920" cy="5472608"/>
          </a:xfrm>
        </p:spPr>
        <p:txBody>
          <a:bodyPr/>
          <a:lstStyle/>
          <a:p>
            <a:r>
              <a:rPr lang="hu-HU" sz="2200" dirty="0" smtClean="0"/>
              <a:t>Több </a:t>
            </a:r>
            <a:r>
              <a:rPr lang="hu-HU" sz="2200" dirty="0"/>
              <a:t>olyan </a:t>
            </a:r>
            <a:r>
              <a:rPr lang="hu-HU" sz="2200" b="1" dirty="0" smtClean="0"/>
              <a:t>létesítményre/eszközre van szükség</a:t>
            </a:r>
            <a:r>
              <a:rPr lang="hu-HU" sz="2200" dirty="0"/>
              <a:t>, ahol a para sportolók is képesek </a:t>
            </a:r>
            <a:r>
              <a:rPr lang="hu-HU" sz="2200" dirty="0" smtClean="0"/>
              <a:t>edzeni (szabadidős és versenysportolók)</a:t>
            </a:r>
            <a:endParaRPr lang="hu-HU" sz="2200" dirty="0"/>
          </a:p>
          <a:p>
            <a:r>
              <a:rPr lang="hu-HU" sz="2200" b="1" dirty="0" smtClean="0"/>
              <a:t>Sportszakember </a:t>
            </a:r>
            <a:r>
              <a:rPr lang="hu-HU" sz="2200" b="1" dirty="0"/>
              <a:t>képzésre </a:t>
            </a:r>
            <a:r>
              <a:rPr lang="hu-HU" sz="2200" dirty="0"/>
              <a:t>nagyobb hangsúlyt kell fektetni szövetségi szinten is </a:t>
            </a:r>
            <a:r>
              <a:rPr lang="hu-HU" sz="2200" dirty="0" smtClean="0"/>
              <a:t>(a </a:t>
            </a:r>
            <a:r>
              <a:rPr lang="hu-HU" sz="2200" dirty="0" smtClean="0"/>
              <a:t>szövetség </a:t>
            </a:r>
            <a:r>
              <a:rPr lang="hu-HU" sz="2200" dirty="0" smtClean="0"/>
              <a:t>éves </a:t>
            </a:r>
            <a:r>
              <a:rPr lang="hu-HU" sz="2200" dirty="0"/>
              <a:t>edzői </a:t>
            </a:r>
            <a:r>
              <a:rPr lang="hu-HU" sz="2200" dirty="0" smtClean="0"/>
              <a:t>továbbképzésbe is be </a:t>
            </a:r>
            <a:r>
              <a:rPr lang="hu-HU" sz="2200" dirty="0"/>
              <a:t>kell illeszteni)</a:t>
            </a:r>
          </a:p>
          <a:p>
            <a:r>
              <a:rPr lang="hu-HU" sz="2200" b="1" dirty="0" smtClean="0"/>
              <a:t>Budapesten kívül </a:t>
            </a:r>
            <a:r>
              <a:rPr lang="hu-HU" sz="2200" dirty="0" smtClean="0"/>
              <a:t>több település, sportegyesület bevonása szükséges </a:t>
            </a:r>
            <a:endParaRPr lang="hu-HU" sz="2200" dirty="0"/>
          </a:p>
          <a:p>
            <a:pPr marL="0" indent="0">
              <a:buNone/>
            </a:pPr>
            <a:endParaRPr lang="hu-HU" sz="2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829534"/>
              </p:ext>
            </p:extLst>
          </p:nvPr>
        </p:nvGraphicFramePr>
        <p:xfrm>
          <a:off x="395536" y="3212976"/>
          <a:ext cx="7776864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635972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/>
              <a:t>Összefoglalás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7704856" cy="5112568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hu-HU" sz="2200" dirty="0"/>
              <a:t>A XXI. század </a:t>
            </a:r>
            <a:r>
              <a:rPr lang="hu-HU" sz="2200" b="1" dirty="0"/>
              <a:t>oktatási, társadalom- és sportpolitikájában </a:t>
            </a:r>
            <a:r>
              <a:rPr lang="hu-HU" sz="2200" dirty="0"/>
              <a:t>kiemelten fontos terület az </a:t>
            </a:r>
            <a:r>
              <a:rPr lang="hu-HU" sz="2200" b="1" dirty="0"/>
              <a:t>inklúzió</a:t>
            </a:r>
            <a:r>
              <a:rPr lang="hu-HU" sz="2200" dirty="0"/>
              <a:t>, ennek részeként a </a:t>
            </a:r>
            <a:r>
              <a:rPr lang="hu-HU" sz="2200" i="1" u="sng" dirty="0"/>
              <a:t>társadalmi befogadás a sportban és a sport által</a:t>
            </a:r>
            <a:r>
              <a:rPr lang="hu-HU" sz="22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hu-HU" sz="2200" dirty="0"/>
              <a:t>A Taekwondo sportág globális és hazai fejlődése során a para-</a:t>
            </a:r>
            <a:r>
              <a:rPr lang="hu-HU" sz="2200" dirty="0" err="1"/>
              <a:t>taekwondo</a:t>
            </a:r>
            <a:r>
              <a:rPr lang="hu-HU" sz="2200" dirty="0"/>
              <a:t> terjedése nemcsak a </a:t>
            </a:r>
            <a:r>
              <a:rPr lang="hu-HU" sz="2200" b="1" dirty="0"/>
              <a:t>sportversenyek számának és fajtájának ugrás szerű emelkedés</a:t>
            </a:r>
            <a:r>
              <a:rPr lang="hu-HU" sz="2200" dirty="0"/>
              <a:t>ét jelenti, hanem azt is, hogy helyi szinten megjelenik a </a:t>
            </a:r>
            <a:r>
              <a:rPr lang="hu-HU" sz="2200" b="1" dirty="0"/>
              <a:t>sportegyesületekkel szembeni elvárás, hogy az </a:t>
            </a:r>
            <a:r>
              <a:rPr lang="hu-HU" sz="2200" b="1" u="sng" dirty="0"/>
              <a:t>inklúzió színtere</a:t>
            </a:r>
            <a:r>
              <a:rPr lang="hu-HU" sz="2200" dirty="0"/>
              <a:t> is legyen. </a:t>
            </a:r>
          </a:p>
          <a:p>
            <a:pPr algn="just">
              <a:spcAft>
                <a:spcPts val="600"/>
              </a:spcAft>
            </a:pPr>
            <a:r>
              <a:rPr lang="hu-HU" sz="2200" dirty="0"/>
              <a:t>Jelenleg a személyi (sportszakember), tárgyi, infrastrukturális és pénzügyi erőforrás </a:t>
            </a:r>
            <a:r>
              <a:rPr lang="hu-HU" sz="2200" b="1" dirty="0"/>
              <a:t>egy része már biztosított</a:t>
            </a:r>
            <a:r>
              <a:rPr lang="hu-HU" sz="2200" dirty="0"/>
              <a:t>, de ahhoz, hogy a </a:t>
            </a:r>
            <a:r>
              <a:rPr lang="hu-HU" sz="2200" dirty="0" err="1"/>
              <a:t>taekwondo</a:t>
            </a:r>
            <a:r>
              <a:rPr lang="hu-HU" sz="2200" dirty="0"/>
              <a:t> sikeresen és országosan nyisson a fogyatékkal élő fiatalok felé, a </a:t>
            </a:r>
            <a:r>
              <a:rPr lang="hu-HU" sz="2200" b="1" dirty="0"/>
              <a:t>sportszakemberek folyamatos képzése</a:t>
            </a:r>
            <a:r>
              <a:rPr lang="hu-HU" sz="2200" dirty="0"/>
              <a:t> is szükséges. </a:t>
            </a:r>
          </a:p>
        </p:txBody>
      </p:sp>
    </p:spTree>
    <p:extLst>
      <p:ext uri="{BB962C8B-B14F-4D97-AF65-F5344CB8AC3E}">
        <p14:creationId xmlns:p14="http://schemas.microsoft.com/office/powerpoint/2010/main" val="188267787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/>
              <a:t>Összefoglalás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7920880" cy="5112568"/>
          </a:xfrm>
        </p:spPr>
        <p:txBody>
          <a:bodyPr/>
          <a:lstStyle/>
          <a:p>
            <a:pPr algn="just"/>
            <a:r>
              <a:rPr lang="hu-HU" sz="2000" dirty="0"/>
              <a:t>A magyar Szövetség 2017-ben kapta meg az első </a:t>
            </a:r>
            <a:r>
              <a:rPr lang="hu-HU" sz="2000" dirty="0" smtClean="0"/>
              <a:t>fogyatékos sport célú  </a:t>
            </a:r>
            <a:r>
              <a:rPr lang="hu-HU" sz="2000" dirty="0"/>
              <a:t>támogatást az </a:t>
            </a:r>
            <a:r>
              <a:rPr lang="hu-HU" sz="2000" dirty="0" smtClean="0"/>
              <a:t>EMMI Sportért </a:t>
            </a:r>
            <a:r>
              <a:rPr lang="hu-HU" sz="2000" dirty="0"/>
              <a:t>Felelős </a:t>
            </a:r>
            <a:r>
              <a:rPr lang="hu-HU" sz="2000" dirty="0" smtClean="0"/>
              <a:t>Államtitkárságtól </a:t>
            </a:r>
            <a:r>
              <a:rPr lang="hu-HU" sz="2000" dirty="0"/>
              <a:t>az MPB (Magyar Paralimpiai Bizottság) segítségével. Ám mindez az 2020-as Olimpia és Paralimpiai évében az </a:t>
            </a:r>
            <a:r>
              <a:rPr lang="hu-HU" sz="2000" b="1" u="sng" dirty="0"/>
              <a:t>ép sportolókra jutó forrás 14%-át jelenti</a:t>
            </a:r>
            <a:r>
              <a:rPr lang="hu-HU" sz="2000" dirty="0"/>
              <a:t>. </a:t>
            </a:r>
          </a:p>
          <a:p>
            <a:pPr algn="just"/>
            <a:r>
              <a:rPr lang="hu-HU" sz="2000" dirty="0"/>
              <a:t>Ezért az EU-finanszírozású projekt lehetőséget biztosít a Magyar Taekwondo Szövetség számára, hogy a Para Taekwondo egyes fejlesztéseit ennek köszönhetően készítse elő.  </a:t>
            </a:r>
            <a:r>
              <a:rPr lang="hu-HU" sz="2000" b="1" dirty="0"/>
              <a:t>A kutatási modul segítségével pontos képet kap a hazai helyzetről, az elvárásokról,  a személyi (sportszakember), tárgyi, infrastrukturális és pénzügyi erőforrás környezetről. </a:t>
            </a:r>
            <a:r>
              <a:rPr lang="hu-HU" sz="2000" b="1" dirty="0" smtClean="0"/>
              <a:t> </a:t>
            </a:r>
            <a:r>
              <a:rPr lang="hu-HU" sz="2000" b="1" dirty="0" smtClean="0">
                <a:solidFill>
                  <a:srgbClr val="C00000"/>
                </a:solidFill>
              </a:rPr>
              <a:t>Az eredmények a következő sportágfejlesztési dokumentum helyzetelemzésébe fognak beépülni.</a:t>
            </a:r>
            <a:endParaRPr lang="hu-HU" sz="2000" b="1" dirty="0">
              <a:solidFill>
                <a:srgbClr val="C00000"/>
              </a:solidFill>
            </a:endParaRPr>
          </a:p>
          <a:p>
            <a:pPr algn="just"/>
            <a:r>
              <a:rPr lang="hu-HU" sz="2000" dirty="0"/>
              <a:t>A projekt végére kialakított </a:t>
            </a:r>
            <a:r>
              <a:rPr lang="hu-HU" sz="2000" b="1" u="sng" dirty="0"/>
              <a:t>honlapon</a:t>
            </a:r>
            <a:r>
              <a:rPr lang="hu-HU" sz="2000" dirty="0"/>
              <a:t> videó, hanganyag, képes útmutató és írott szakmai anyag is fogja </a:t>
            </a:r>
            <a:r>
              <a:rPr lang="hu-HU" sz="2000" b="1" dirty="0"/>
              <a:t>támogatni</a:t>
            </a:r>
            <a:r>
              <a:rPr lang="hu-HU" sz="2000" dirty="0"/>
              <a:t> az érdekelt feleket. Az oktatási segédletek és más szakmai anyagok a magyar mellett angol, olasz, görög és bolgár nyelven készülnek. </a:t>
            </a:r>
          </a:p>
        </p:txBody>
      </p:sp>
    </p:spTree>
    <p:extLst>
      <p:ext uri="{BB962C8B-B14F-4D97-AF65-F5344CB8AC3E}">
        <p14:creationId xmlns:p14="http://schemas.microsoft.com/office/powerpoint/2010/main" val="267793018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80728"/>
            <a:ext cx="8097264" cy="475252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Kiss Roland</a:t>
            </a:r>
            <a:endParaRPr lang="hu-HU" dirty="0"/>
          </a:p>
          <a:p>
            <a:pPr marL="0" indent="0">
              <a:buNone/>
            </a:pPr>
            <a:r>
              <a:rPr lang="hu-HU" sz="2000" dirty="0"/>
              <a:t>Főtitkár </a:t>
            </a:r>
          </a:p>
          <a:p>
            <a:pPr marL="0" indent="0">
              <a:buNone/>
            </a:pPr>
            <a:r>
              <a:rPr lang="hu-HU" sz="2000" dirty="0" err="1" smtClean="0"/>
              <a:t>kiss.roland</a:t>
            </a:r>
            <a:r>
              <a:rPr lang="hu-HU" sz="2000" dirty="0" smtClean="0"/>
              <a:t>@</a:t>
            </a:r>
            <a:r>
              <a:rPr lang="hu-HU" sz="2000" dirty="0" err="1" smtClean="0"/>
              <a:t>wttaekwondo.hu</a:t>
            </a: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1800" b="1" dirty="0" smtClean="0"/>
              <a:t>Verseny eredmények </a:t>
            </a:r>
          </a:p>
          <a:p>
            <a:pPr marL="0" indent="0">
              <a:buNone/>
            </a:pPr>
            <a:r>
              <a:rPr lang="hu-HU" sz="1600" b="1" u="sng" dirty="0" smtClean="0"/>
              <a:t>WT TAEKWONDO</a:t>
            </a:r>
          </a:p>
          <a:p>
            <a:r>
              <a:rPr lang="hu-HU" sz="1600" dirty="0" smtClean="0"/>
              <a:t>Egyetemi EB 5. helyezett (2017, EUSA)</a:t>
            </a:r>
          </a:p>
          <a:p>
            <a:pPr>
              <a:spcAft>
                <a:spcPts val="1200"/>
              </a:spcAft>
            </a:pPr>
            <a:r>
              <a:rPr lang="hu-HU" sz="1600" dirty="0" smtClean="0"/>
              <a:t>Magyar bajnok </a:t>
            </a:r>
          </a:p>
          <a:p>
            <a:pPr marL="0" indent="0">
              <a:buNone/>
            </a:pPr>
            <a:r>
              <a:rPr lang="hu-HU" sz="1600" b="1" u="sng" dirty="0" smtClean="0"/>
              <a:t>KICK-BOX</a:t>
            </a:r>
          </a:p>
          <a:p>
            <a:r>
              <a:rPr lang="hu-HU" sz="1600" dirty="0" smtClean="0"/>
              <a:t>2x felnőtt és utánpótlás VB bronzérmes,</a:t>
            </a:r>
          </a:p>
          <a:p>
            <a:r>
              <a:rPr lang="hu-HU" sz="1600" dirty="0" smtClean="0"/>
              <a:t>14x felnőtt és utánpótlás Világkupa győztes</a:t>
            </a:r>
          </a:p>
          <a:p>
            <a:r>
              <a:rPr lang="hu-HU" sz="1600" dirty="0" smtClean="0"/>
              <a:t>Felnőtt és utánpótlás EB ezüst- és 2x bronzérmes</a:t>
            </a:r>
          </a:p>
          <a:p>
            <a:pPr>
              <a:spcAft>
                <a:spcPts val="1200"/>
              </a:spcAft>
            </a:pPr>
            <a:r>
              <a:rPr lang="hu-HU" sz="1600" dirty="0" smtClean="0"/>
              <a:t>8x magyar bajnok</a:t>
            </a:r>
          </a:p>
          <a:p>
            <a:pPr lvl="3" indent="-342900">
              <a:buFont typeface="Arial" pitchFamily="34" charset="0"/>
              <a:buChar char="•"/>
            </a:pP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5720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68032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dirty="0"/>
              <a:t>Bevezetés, a kutatás háttere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908720"/>
            <a:ext cx="8424936" cy="5616624"/>
          </a:xfrm>
        </p:spPr>
        <p:txBody>
          <a:bodyPr/>
          <a:lstStyle/>
          <a:p>
            <a:pPr marL="0" indent="0" algn="ctr">
              <a:buNone/>
            </a:pPr>
            <a:r>
              <a:rPr lang="hu-HU" sz="2200" b="1" u="sng" dirty="0"/>
              <a:t>A Taekwondo, </a:t>
            </a:r>
            <a:r>
              <a:rPr lang="hu-HU" sz="2200" b="1" u="sng" dirty="0" err="1" smtClean="0"/>
              <a:t>Para</a:t>
            </a:r>
            <a:r>
              <a:rPr lang="hu-HU" sz="2200" b="1" u="sng" dirty="0" err="1" smtClean="0"/>
              <a:t>-t</a:t>
            </a:r>
            <a:r>
              <a:rPr lang="hu-HU" sz="2200" b="1" u="sng" dirty="0" err="1" smtClean="0"/>
              <a:t>aekwondo</a:t>
            </a:r>
            <a:r>
              <a:rPr lang="hu-HU" sz="2200" b="1" u="sng" dirty="0" smtClean="0"/>
              <a:t> </a:t>
            </a:r>
            <a:r>
              <a:rPr lang="hu-HU" sz="2200" b="1" u="sng" dirty="0"/>
              <a:t>sportág bemutatása</a:t>
            </a:r>
          </a:p>
          <a:p>
            <a:pPr marL="0" indent="0">
              <a:buNone/>
            </a:pPr>
            <a:r>
              <a:rPr lang="hu-HU" sz="2200" dirty="0"/>
              <a:t>2000 óta Olimpiai sportág (1992-ben bemutató sportág) </a:t>
            </a:r>
          </a:p>
          <a:p>
            <a:pPr marL="0" indent="0">
              <a:buNone/>
            </a:pPr>
            <a:r>
              <a:rPr lang="hu-HU" sz="2200" dirty="0"/>
              <a:t>2020-ban első alkalommal: Paralimpiai sportág is (Tokió, 2021)</a:t>
            </a:r>
          </a:p>
          <a:p>
            <a:pPr marL="0" indent="0">
              <a:buNone/>
            </a:pPr>
            <a:r>
              <a:rPr lang="hu-HU" sz="2200" dirty="0"/>
              <a:t>2006 óta para sportág, 2009-ben első para-világbajnokság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u-HU" sz="2200" dirty="0"/>
              <a:t>2013 óta: a  </a:t>
            </a:r>
            <a:r>
              <a:rPr lang="hu-HU" sz="2200" dirty="0" err="1"/>
              <a:t>Siketlimpia</a:t>
            </a:r>
            <a:r>
              <a:rPr lang="hu-HU" sz="2200" dirty="0"/>
              <a:t> műsorán is.</a:t>
            </a:r>
          </a:p>
          <a:p>
            <a:pPr marL="0" indent="0" algn="ctr">
              <a:buNone/>
            </a:pPr>
            <a:r>
              <a:rPr lang="hu-HU" sz="2200" b="1" u="sng" dirty="0">
                <a:solidFill>
                  <a:srgbClr val="C00000"/>
                </a:solidFill>
              </a:rPr>
              <a:t>Hazai fejlődés</a:t>
            </a:r>
          </a:p>
          <a:p>
            <a:r>
              <a:rPr lang="hu-HU" sz="2200" dirty="0">
                <a:solidFill>
                  <a:srgbClr val="C00000"/>
                </a:solidFill>
              </a:rPr>
              <a:t>2009-től: integráltan és speciálisan - sportegyesületek (pl. </a:t>
            </a:r>
            <a:r>
              <a:rPr lang="hu-HU" sz="2200" dirty="0" err="1">
                <a:solidFill>
                  <a:srgbClr val="C00000"/>
                </a:solidFill>
              </a:rPr>
              <a:t>Halassy</a:t>
            </a:r>
            <a:r>
              <a:rPr lang="hu-HU" sz="2200" dirty="0">
                <a:solidFill>
                  <a:srgbClr val="C00000"/>
                </a:solidFill>
              </a:rPr>
              <a:t> Olivér SE)  </a:t>
            </a:r>
          </a:p>
          <a:p>
            <a:r>
              <a:rPr lang="hu-HU" sz="2200" dirty="0">
                <a:solidFill>
                  <a:srgbClr val="C00000"/>
                </a:solidFill>
              </a:rPr>
              <a:t>Első magyar </a:t>
            </a:r>
            <a:r>
              <a:rPr lang="hu-HU" sz="2200" dirty="0" smtClean="0">
                <a:solidFill>
                  <a:srgbClr val="C00000"/>
                </a:solidFill>
              </a:rPr>
              <a:t>nemzetközi részvétel</a:t>
            </a:r>
            <a:r>
              <a:rPr lang="hu-HU" sz="2200" dirty="0">
                <a:solidFill>
                  <a:srgbClr val="C00000"/>
                </a:solidFill>
              </a:rPr>
              <a:t>: 2016 </a:t>
            </a:r>
            <a:r>
              <a:rPr lang="hu-HU" sz="2200" dirty="0" err="1">
                <a:solidFill>
                  <a:srgbClr val="C00000"/>
                </a:solidFill>
              </a:rPr>
              <a:t>Para-taekwondo</a:t>
            </a:r>
            <a:r>
              <a:rPr lang="hu-HU" sz="2200" dirty="0">
                <a:solidFill>
                  <a:srgbClr val="C00000"/>
                </a:solidFill>
              </a:rPr>
              <a:t> EB</a:t>
            </a:r>
          </a:p>
          <a:p>
            <a:r>
              <a:rPr lang="hu-HU" sz="2200" dirty="0">
                <a:solidFill>
                  <a:schemeClr val="accent4">
                    <a:lumMod val="50000"/>
                  </a:schemeClr>
                </a:solidFill>
              </a:rPr>
              <a:t>Adatok a </a:t>
            </a:r>
            <a:r>
              <a:rPr lang="hu-HU" sz="2200" b="1" i="1" u="sng" dirty="0">
                <a:solidFill>
                  <a:schemeClr val="accent4">
                    <a:lumMod val="50000"/>
                  </a:schemeClr>
                </a:solidFill>
              </a:rPr>
              <a:t>tárgyi</a:t>
            </a:r>
            <a:r>
              <a:rPr lang="hu-HU" sz="22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u-HU" sz="2200" b="1" i="1" u="sng" dirty="0">
                <a:solidFill>
                  <a:schemeClr val="accent4">
                    <a:lumMod val="50000"/>
                  </a:schemeClr>
                </a:solidFill>
              </a:rPr>
              <a:t>személyi</a:t>
            </a:r>
            <a:r>
              <a:rPr lang="hu-HU" sz="2200" dirty="0">
                <a:solidFill>
                  <a:schemeClr val="accent4">
                    <a:lumMod val="50000"/>
                  </a:schemeClr>
                </a:solidFill>
              </a:rPr>
              <a:t> és </a:t>
            </a:r>
            <a:r>
              <a:rPr lang="hu-HU" sz="2200" b="1" i="1" u="sng" dirty="0">
                <a:solidFill>
                  <a:schemeClr val="accent4">
                    <a:lumMod val="50000"/>
                  </a:schemeClr>
                </a:solidFill>
              </a:rPr>
              <a:t>pénzügyi</a:t>
            </a:r>
            <a:r>
              <a:rPr lang="hu-HU" sz="2200" dirty="0">
                <a:solidFill>
                  <a:schemeClr val="accent4">
                    <a:lumMod val="50000"/>
                  </a:schemeClr>
                </a:solidFill>
              </a:rPr>
              <a:t> feltételekről </a:t>
            </a: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nincs.</a:t>
            </a:r>
          </a:p>
          <a:p>
            <a:r>
              <a:rPr lang="hu-HU" sz="2200" dirty="0">
                <a:solidFill>
                  <a:schemeClr val="accent4">
                    <a:lumMod val="50000"/>
                  </a:schemeClr>
                </a:solidFill>
              </a:rPr>
              <a:t>Információ az </a:t>
            </a:r>
            <a:r>
              <a:rPr lang="hu-HU" sz="2200" b="1" i="1" u="sng" dirty="0">
                <a:solidFill>
                  <a:schemeClr val="accent4">
                    <a:lumMod val="50000"/>
                  </a:schemeClr>
                </a:solidFill>
              </a:rPr>
              <a:t>egyénre </a:t>
            </a:r>
            <a:r>
              <a:rPr lang="hu-HU" sz="2200" dirty="0">
                <a:solidFill>
                  <a:schemeClr val="accent4">
                    <a:lumMod val="50000"/>
                  </a:schemeClr>
                </a:solidFill>
              </a:rPr>
              <a:t>gyakorolt hatásról (inklúzió) </a:t>
            </a: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nincs</a:t>
            </a:r>
            <a:r>
              <a:rPr lang="hu-HU" sz="2200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hu-HU" sz="2200" dirty="0">
                <a:solidFill>
                  <a:schemeClr val="accent4">
                    <a:lumMod val="50000"/>
                  </a:schemeClr>
                </a:solidFill>
              </a:rPr>
              <a:t>                  	</a:t>
            </a:r>
            <a:r>
              <a:rPr lang="hu-H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Cél:</a:t>
            </a:r>
            <a:r>
              <a:rPr lang="hu-H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legyen </a:t>
            </a:r>
            <a:r>
              <a:rPr lang="hu-HU" sz="2200" dirty="0">
                <a:solidFill>
                  <a:srgbClr val="C00000"/>
                </a:solidFill>
              </a:rPr>
              <a:t>(adat, információ) </a:t>
            </a:r>
          </a:p>
          <a:p>
            <a:pPr marL="0" indent="0">
              <a:buNone/>
            </a:pPr>
            <a:r>
              <a:rPr lang="hu-H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hu-HU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Megoldás</a:t>
            </a:r>
            <a:r>
              <a:rPr lang="hu-H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nemzetközi összefogás </a:t>
            </a:r>
          </a:p>
        </p:txBody>
      </p:sp>
      <p:sp>
        <p:nvSpPr>
          <p:cNvPr id="5" name="Lefelé nyíl 4"/>
          <p:cNvSpPr/>
          <p:nvPr/>
        </p:nvSpPr>
        <p:spPr>
          <a:xfrm flipH="1">
            <a:off x="7727416" y="4933972"/>
            <a:ext cx="372976" cy="8248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Jobbra nyíl 3"/>
          <p:cNvSpPr/>
          <p:nvPr/>
        </p:nvSpPr>
        <p:spPr>
          <a:xfrm rot="10800000" flipV="1">
            <a:off x="6804248" y="5503559"/>
            <a:ext cx="1296144" cy="2880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6300192" y="4581128"/>
            <a:ext cx="72008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6300192" y="5035252"/>
            <a:ext cx="72008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1942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dirty="0"/>
              <a:t>Bevezetés, a kutatás háttere 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836712"/>
            <a:ext cx="8064896" cy="5688632"/>
          </a:xfrm>
        </p:spPr>
        <p:txBody>
          <a:bodyPr/>
          <a:lstStyle/>
          <a:p>
            <a:pPr marL="0" indent="0" algn="ctr">
              <a:buNone/>
            </a:pPr>
            <a:r>
              <a:rPr lang="hu-HU" sz="2400" b="1" dirty="0"/>
              <a:t>Erasmus+ Sport Projekt: „</a:t>
            </a:r>
            <a:r>
              <a:rPr lang="hu-HU" sz="2400" b="1" dirty="0" err="1"/>
              <a:t>BePart</a:t>
            </a:r>
            <a:r>
              <a:rPr lang="hu-HU" sz="2400" b="1" dirty="0"/>
              <a:t>” (Légy része)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Európai Uniós finanszírozás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Magyar Taekwondo Szövetség + 6 partnerszervezet 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Időtartam: 2 év (2020-2021) + 1 év előkészület</a:t>
            </a:r>
          </a:p>
          <a:p>
            <a:pPr marL="0" indent="0">
              <a:buNone/>
            </a:pPr>
            <a:r>
              <a:rPr lang="hu-HU" sz="2200" u="sng" dirty="0"/>
              <a:t>Tervezett eredmény: 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200" dirty="0"/>
              <a:t>Adattár, elemzések – sportág helyzetének leírására (benne: kutatási modul)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200" dirty="0"/>
              <a:t>Írott, képi és videó anyag edzők részére, és fiatal, ill. felnőtt sportolók részére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200" dirty="0"/>
              <a:t>Érdekelt felek </a:t>
            </a:r>
            <a:r>
              <a:rPr lang="hu-HU" sz="2000" i="1" dirty="0"/>
              <a:t>(sportszervezetek, azok vezetői, sportszakemberek, edzők kiemelten, sportolók és családjaik, valamint a magyar sportági szakszövetség) </a:t>
            </a:r>
            <a:r>
              <a:rPr lang="hu-HU" sz="2200" dirty="0"/>
              <a:t>számára lehetőség nyújtani arra, hogy megismerjék és jobban kiaknázzák a Taekwondo társadalmi befogadásban betöltött szerepét .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200" dirty="0"/>
              <a:t>Sikeresebbé tenni a befogadást a sportban és a sport által. </a:t>
            </a:r>
          </a:p>
        </p:txBody>
      </p:sp>
    </p:spTree>
    <p:extLst>
      <p:ext uri="{BB962C8B-B14F-4D97-AF65-F5344CB8AC3E}">
        <p14:creationId xmlns:p14="http://schemas.microsoft.com/office/powerpoint/2010/main" val="317122381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dirty="0"/>
              <a:t>Bevezetés, a kutatás háttere III.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08720"/>
            <a:ext cx="7992888" cy="5616624"/>
          </a:xfrm>
        </p:spPr>
        <p:txBody>
          <a:bodyPr/>
          <a:lstStyle/>
          <a:p>
            <a:pPr marL="0" indent="0">
              <a:buNone/>
            </a:pPr>
            <a:endParaRPr lang="hu-HU" sz="1400" b="1" dirty="0" smtClean="0"/>
          </a:p>
          <a:p>
            <a:pPr marL="0" indent="0">
              <a:buNone/>
            </a:pPr>
            <a:r>
              <a:rPr lang="hu-HU" sz="2400" b="1" dirty="0" err="1" smtClean="0"/>
              <a:t>Para</a:t>
            </a:r>
            <a:r>
              <a:rPr lang="hu-HU" sz="2400" b="1" dirty="0" err="1" smtClean="0"/>
              <a:t>-t</a:t>
            </a:r>
            <a:r>
              <a:rPr lang="hu-HU" sz="2400" b="1" dirty="0" err="1" smtClean="0"/>
              <a:t>aekwondo</a:t>
            </a:r>
            <a:r>
              <a:rPr lang="hu-HU" sz="2400" b="1" dirty="0" smtClean="0"/>
              <a:t> </a:t>
            </a:r>
            <a:r>
              <a:rPr lang="hu-HU" sz="2400" b="1" dirty="0"/>
              <a:t>kategóriái</a:t>
            </a:r>
          </a:p>
          <a:p>
            <a:pPr marL="0" indent="0" algn="ctr">
              <a:buNone/>
            </a:pPr>
            <a:endParaRPr lang="hu-HU" sz="105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P10 – Visual impairment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P20 – Intellectual disability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P30 – Physical impairments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K40 – Upper limb deficiency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P50 – Wheelchair class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KP60 – Deaf &amp; hearing impaired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K70 – Short stature</a:t>
            </a:r>
            <a:endParaRPr lang="hu-HU" sz="2200" dirty="0"/>
          </a:p>
          <a:p>
            <a:pPr marL="0" indent="0">
              <a:spcBef>
                <a:spcPts val="0"/>
              </a:spcBef>
              <a:buNone/>
            </a:pPr>
            <a:endParaRPr lang="en-US" sz="1050" dirty="0"/>
          </a:p>
          <a:p>
            <a:pPr marL="0" indent="0">
              <a:spcBef>
                <a:spcPts val="0"/>
              </a:spcBef>
              <a:buNone/>
            </a:pPr>
            <a:r>
              <a:rPr lang="hu-HU" sz="2200" dirty="0"/>
              <a:t>Forrás: </a:t>
            </a:r>
            <a:r>
              <a:rPr lang="en-US" sz="2200" dirty="0">
                <a:hlinkClick r:id="rId3"/>
              </a:rPr>
              <a:t>https://hparalimpia.hu/sportag/taekwondo</a:t>
            </a:r>
            <a:endParaRPr lang="hu-HU" sz="2200" dirty="0"/>
          </a:p>
          <a:p>
            <a:pPr marL="0" indent="0">
              <a:spcBef>
                <a:spcPts val="0"/>
              </a:spcBef>
              <a:buNone/>
            </a:pPr>
            <a:endParaRPr lang="hu-HU" sz="2200" dirty="0"/>
          </a:p>
        </p:txBody>
      </p:sp>
      <p:pic>
        <p:nvPicPr>
          <p:cNvPr id="3074" name="Picture 2" descr="_DSC6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09971"/>
            <a:ext cx="2742744" cy="383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62621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/>
              <a:t>Kérdésfelvetés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836712"/>
            <a:ext cx="4752528" cy="504056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b="1" u="sng" dirty="0"/>
              <a:t>A kutatás 3 fő kérdése</a:t>
            </a:r>
            <a:r>
              <a:rPr lang="hu-HU" sz="2400" dirty="0"/>
              <a:t>:</a:t>
            </a:r>
          </a:p>
          <a:p>
            <a:pPr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hu-HU" sz="2400" dirty="0"/>
              <a:t>milyen tényezők segítik a fogyatékkal élő fiatalokat, hogy a </a:t>
            </a:r>
            <a:r>
              <a:rPr lang="hu-HU" sz="2400" b="1" dirty="0"/>
              <a:t>Taekwondo sportágat válasszák</a:t>
            </a:r>
            <a:r>
              <a:rPr lang="hu-HU" sz="2400" dirty="0"/>
              <a:t>; </a:t>
            </a:r>
          </a:p>
          <a:p>
            <a:pPr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hu-HU" sz="2400" dirty="0">
                <a:solidFill>
                  <a:srgbClr val="C00000"/>
                </a:solidFill>
              </a:rPr>
              <a:t>milyen </a:t>
            </a:r>
            <a:r>
              <a:rPr lang="hu-HU" sz="2400" b="1" dirty="0">
                <a:solidFill>
                  <a:srgbClr val="C00000"/>
                </a:solidFill>
              </a:rPr>
              <a:t>eszközökkel</a:t>
            </a:r>
            <a:r>
              <a:rPr lang="hu-HU" sz="2400" dirty="0">
                <a:solidFill>
                  <a:srgbClr val="C00000"/>
                </a:solidFill>
              </a:rPr>
              <a:t> kell egy sportegyesületnek rendelkezni, hogy </a:t>
            </a:r>
            <a:r>
              <a:rPr lang="hu-HU" sz="2400" b="1" dirty="0">
                <a:solidFill>
                  <a:srgbClr val="C00000"/>
                </a:solidFill>
              </a:rPr>
              <a:t>segítse</a:t>
            </a:r>
            <a:r>
              <a:rPr lang="hu-HU" sz="2400" dirty="0">
                <a:solidFill>
                  <a:srgbClr val="C00000"/>
                </a:solidFill>
              </a:rPr>
              <a:t> számukra a </a:t>
            </a:r>
            <a:r>
              <a:rPr lang="hu-HU" sz="2400" b="1" dirty="0">
                <a:solidFill>
                  <a:srgbClr val="C00000"/>
                </a:solidFill>
              </a:rPr>
              <a:t>beilleszkedést</a:t>
            </a:r>
            <a:r>
              <a:rPr lang="hu-HU" sz="2400" dirty="0">
                <a:solidFill>
                  <a:srgbClr val="C00000"/>
                </a:solidFill>
              </a:rPr>
              <a:t>; </a:t>
            </a:r>
          </a:p>
          <a:p>
            <a:pPr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milyen </a:t>
            </a:r>
            <a:r>
              <a:rPr lang="hu-HU" sz="2400" b="1" dirty="0">
                <a:solidFill>
                  <a:schemeClr val="accent4">
                    <a:lumMod val="50000"/>
                  </a:schemeClr>
                </a:solidFill>
              </a:rPr>
              <a:t>sportszakmai tudás 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szükséges ahhoz, hogy a közös munka eredményes legyen?</a:t>
            </a:r>
          </a:p>
        </p:txBody>
      </p:sp>
      <p:pic>
        <p:nvPicPr>
          <p:cNvPr id="2050" name="Picture 2" descr="_DSC6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109545" cy="358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38187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5896" y="188640"/>
            <a:ext cx="7992888" cy="576064"/>
          </a:xfrm>
        </p:spPr>
        <p:txBody>
          <a:bodyPr/>
          <a:lstStyle/>
          <a:p>
            <a:pPr algn="ctr"/>
            <a:r>
              <a:rPr lang="hu-HU" sz="3600" dirty="0"/>
              <a:t>Kutatási</a:t>
            </a:r>
            <a:r>
              <a:rPr lang="hu-HU" dirty="0"/>
              <a:t> </a:t>
            </a:r>
            <a:r>
              <a:rPr lang="hu-HU" sz="3600" dirty="0"/>
              <a:t>módszerek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4032448" cy="5112568"/>
          </a:xfrm>
        </p:spPr>
        <p:txBody>
          <a:bodyPr/>
          <a:lstStyle/>
          <a:p>
            <a:pPr marL="0" indent="0">
              <a:buNone/>
            </a:pPr>
            <a:r>
              <a:rPr lang="hu-HU" sz="2200" b="1" u="sng" dirty="0"/>
              <a:t>1. Online angol nyelvű, nyílt végű kérdőív 3 célcsoport részére:</a:t>
            </a:r>
          </a:p>
          <a:p>
            <a:r>
              <a:rPr lang="hu-HU" sz="2200" b="1" dirty="0"/>
              <a:t>Sportolói</a:t>
            </a:r>
            <a:r>
              <a:rPr lang="hu-HU" sz="2200" dirty="0"/>
              <a:t> kérdőív: 24 kérdés;</a:t>
            </a:r>
          </a:p>
          <a:p>
            <a:r>
              <a:rPr lang="hu-HU" sz="2200" b="1" dirty="0"/>
              <a:t>Edzői</a:t>
            </a:r>
            <a:r>
              <a:rPr lang="hu-HU" sz="2200" dirty="0"/>
              <a:t> kérdőív: 25 kérdés; </a:t>
            </a:r>
          </a:p>
          <a:p>
            <a:r>
              <a:rPr lang="hu-HU" sz="2200" b="1" dirty="0"/>
              <a:t>Sportegyesületek vezetői </a:t>
            </a:r>
            <a:r>
              <a:rPr lang="hu-HU" sz="2200" dirty="0"/>
              <a:t>részére készült kérdőív: 28 kérdés.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u-HU" sz="2200" dirty="0"/>
              <a:t>A hazai sportegyesületeknek </a:t>
            </a:r>
            <a:r>
              <a:rPr lang="hu-HU" sz="2200" u="sng" dirty="0"/>
              <a:t>e-mailen</a:t>
            </a:r>
            <a:r>
              <a:rPr lang="hu-HU" sz="2200" dirty="0"/>
              <a:t> küldtük ki, ill. az MTKDSZ </a:t>
            </a:r>
            <a:r>
              <a:rPr lang="hu-HU" sz="2200" u="sng" dirty="0"/>
              <a:t>honlapján</a:t>
            </a:r>
            <a:r>
              <a:rPr lang="hu-HU" sz="2200" dirty="0"/>
              <a:t> és </a:t>
            </a:r>
            <a:r>
              <a:rPr lang="hu-HU" sz="2200" u="sng" dirty="0"/>
              <a:t>közösségi média </a:t>
            </a:r>
            <a:r>
              <a:rPr lang="hu-HU" sz="2200" dirty="0"/>
              <a:t>oldalán is elérhetők.</a:t>
            </a:r>
          </a:p>
          <a:p>
            <a:pPr marL="0" indent="0">
              <a:buNone/>
            </a:pPr>
            <a:endParaRPr lang="hu-HU" sz="1800" dirty="0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1A9ABD15-82F5-F349-B59B-99B57B2DE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4"/>
            <a:ext cx="4663083" cy="407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8670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5896" y="188640"/>
            <a:ext cx="7992888" cy="576064"/>
          </a:xfrm>
        </p:spPr>
        <p:txBody>
          <a:bodyPr/>
          <a:lstStyle/>
          <a:p>
            <a:pPr algn="ctr"/>
            <a:r>
              <a:rPr lang="hu-HU" sz="3600" dirty="0"/>
              <a:t>Kutatási</a:t>
            </a:r>
            <a:r>
              <a:rPr lang="hu-HU" dirty="0"/>
              <a:t> </a:t>
            </a:r>
            <a:r>
              <a:rPr lang="hu-HU" sz="3600" dirty="0"/>
              <a:t>módszerek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4320480" cy="5112568"/>
          </a:xfrm>
        </p:spPr>
        <p:txBody>
          <a:bodyPr/>
          <a:lstStyle/>
          <a:p>
            <a:pPr marL="0" indent="0">
              <a:buNone/>
            </a:pPr>
            <a:r>
              <a:rPr lang="hu-HU" sz="2200" b="1" u="sng" dirty="0"/>
              <a:t>2. Szakirodalom és dokumentum elemzés: </a:t>
            </a:r>
          </a:p>
          <a:p>
            <a:pPr>
              <a:spcAft>
                <a:spcPts val="1200"/>
              </a:spcAft>
            </a:pPr>
            <a:r>
              <a:rPr lang="hu-HU" sz="2200" dirty="0"/>
              <a:t>A Magyar Taekwondo Szövetség sportszervezeti </a:t>
            </a:r>
            <a:r>
              <a:rPr lang="hu-HU" sz="2200" b="1" dirty="0"/>
              <a:t>sportfejlesztési dokumentuma </a:t>
            </a:r>
            <a:r>
              <a:rPr lang="hu-HU" sz="2200" dirty="0"/>
              <a:t>(2017); </a:t>
            </a:r>
          </a:p>
          <a:p>
            <a:pPr>
              <a:spcAft>
                <a:spcPts val="1200"/>
              </a:spcAft>
            </a:pPr>
            <a:r>
              <a:rPr lang="hu-HU" sz="2200" dirty="0"/>
              <a:t>Az </a:t>
            </a:r>
            <a:r>
              <a:rPr lang="hu-HU" sz="2200" b="1" dirty="0"/>
              <a:t>európai és hazai </a:t>
            </a:r>
            <a:r>
              <a:rPr lang="hu-HU" sz="2200" dirty="0"/>
              <a:t>Taekwondo sportszövetség vonatkozó </a:t>
            </a:r>
            <a:r>
              <a:rPr lang="hu-HU" sz="2200" b="1" dirty="0"/>
              <a:t>szakpolitikai és sportszakmai </a:t>
            </a:r>
            <a:r>
              <a:rPr lang="hu-HU" sz="2200" dirty="0"/>
              <a:t>dokumentumai;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Szakmai és módszertani dokumentumok a „</a:t>
            </a:r>
            <a:r>
              <a:rPr lang="hu-HU" sz="2200" b="1" dirty="0"/>
              <a:t>befogadást a sportban és a sport által” </a:t>
            </a:r>
            <a:r>
              <a:rPr lang="hu-HU" sz="2200" dirty="0" smtClean="0"/>
              <a:t>témakörben. </a:t>
            </a:r>
            <a:endParaRPr lang="hu-HU" sz="2200" dirty="0"/>
          </a:p>
          <a:p>
            <a:pPr>
              <a:spcAft>
                <a:spcPts val="600"/>
              </a:spcAft>
            </a:pPr>
            <a:endParaRPr lang="hu-HU" sz="18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D7214AEF-F0F5-C243-A8C3-BB4D1539F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80" y="764704"/>
            <a:ext cx="366623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9761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/>
              <a:t>Eredmények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836712"/>
            <a:ext cx="8208912" cy="554461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000" dirty="0">
                <a:solidFill>
                  <a:srgbClr val="C00000"/>
                </a:solidFill>
              </a:rPr>
              <a:t>Az online </a:t>
            </a:r>
            <a:r>
              <a:rPr lang="hu-HU" sz="2000" b="1" dirty="0">
                <a:solidFill>
                  <a:srgbClr val="C00000"/>
                </a:solidFill>
              </a:rPr>
              <a:t>kérdőívek zárásának </a:t>
            </a:r>
            <a:r>
              <a:rPr lang="hu-HU" sz="2000" dirty="0">
                <a:solidFill>
                  <a:srgbClr val="C00000"/>
                </a:solidFill>
              </a:rPr>
              <a:t>dátuma 2020. december 15, </a:t>
            </a:r>
            <a:endParaRPr lang="hu-HU" sz="2000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dirty="0" smtClean="0">
                <a:solidFill>
                  <a:srgbClr val="C00000"/>
                </a:solidFill>
              </a:rPr>
              <a:t>ezért </a:t>
            </a:r>
            <a:r>
              <a:rPr lang="hu-HU" sz="2000" dirty="0">
                <a:solidFill>
                  <a:srgbClr val="C00000"/>
                </a:solidFill>
              </a:rPr>
              <a:t>a bemutatott eredmények még </a:t>
            </a:r>
            <a:r>
              <a:rPr lang="hu-HU" sz="2000" dirty="0" smtClean="0">
                <a:solidFill>
                  <a:srgbClr val="C00000"/>
                </a:solidFill>
              </a:rPr>
              <a:t>változnak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000" dirty="0" smtClean="0">
                <a:solidFill>
                  <a:srgbClr val="C00000"/>
                </a:solidFill>
              </a:rPr>
              <a:t>(várhatóan </a:t>
            </a:r>
            <a:r>
              <a:rPr lang="hu-HU" sz="2000" b="1" dirty="0">
                <a:solidFill>
                  <a:srgbClr val="C00000"/>
                </a:solidFill>
              </a:rPr>
              <a:t>emelkedik a </a:t>
            </a:r>
            <a:r>
              <a:rPr lang="hu-HU" sz="2000" b="1" dirty="0" smtClean="0">
                <a:solidFill>
                  <a:srgbClr val="C00000"/>
                </a:solidFill>
              </a:rPr>
              <a:t>kitöltések </a:t>
            </a:r>
            <a:r>
              <a:rPr lang="hu-HU" sz="2000" dirty="0" smtClean="0">
                <a:solidFill>
                  <a:srgbClr val="C00000"/>
                </a:solidFill>
              </a:rPr>
              <a:t>száma) </a:t>
            </a:r>
            <a:endParaRPr lang="hu-HU" sz="2000" dirty="0">
              <a:solidFill>
                <a:srgbClr val="C00000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hu-HU" sz="2000" b="1" dirty="0">
                <a:solidFill>
                  <a:srgbClr val="C00000"/>
                </a:solidFill>
              </a:rPr>
              <a:t>A projekt kutatási  modulja az </a:t>
            </a:r>
            <a:r>
              <a:rPr lang="hu-HU" sz="2000" b="1" dirty="0" err="1">
                <a:solidFill>
                  <a:srgbClr val="C00000"/>
                </a:solidFill>
              </a:rPr>
              <a:t>OTDK-ra</a:t>
            </a:r>
            <a:r>
              <a:rPr lang="hu-HU" sz="2000" b="1" dirty="0">
                <a:solidFill>
                  <a:srgbClr val="C00000"/>
                </a:solidFill>
              </a:rPr>
              <a:t> jelentkezés határidejére lezárul</a:t>
            </a:r>
          </a:p>
          <a:p>
            <a:pPr marL="0" indent="0">
              <a:buNone/>
            </a:pPr>
            <a:r>
              <a:rPr lang="hu-HU" sz="2200" dirty="0"/>
              <a:t>Az absztrakt leadásáig az MTKDSZ tagjainak 43%-a, azaz 16 egyesület töltötte ki a kérdőívet. </a:t>
            </a:r>
            <a:r>
              <a:rPr lang="hu-HU" sz="2200" dirty="0" smtClean="0"/>
              <a:t>A </a:t>
            </a:r>
            <a:r>
              <a:rPr lang="hu-HU" sz="2200" dirty="0"/>
              <a:t>válaszadók szerint</a:t>
            </a:r>
            <a:r>
              <a:rPr lang="hu-HU" sz="2200" dirty="0" smtClean="0"/>
              <a:t>:</a:t>
            </a:r>
          </a:p>
          <a:p>
            <a:r>
              <a:rPr lang="hu-HU" sz="2200" dirty="0"/>
              <a:t>e</a:t>
            </a:r>
            <a:r>
              <a:rPr lang="hu-HU" sz="2200" dirty="0" smtClean="0"/>
              <a:t>dzők: </a:t>
            </a:r>
            <a:r>
              <a:rPr lang="hu-HU" sz="2200" dirty="0"/>
              <a:t>nagy része </a:t>
            </a:r>
            <a:r>
              <a:rPr lang="hu-HU" sz="2200" b="1" dirty="0"/>
              <a:t>nem foglalkozott </a:t>
            </a:r>
            <a:r>
              <a:rPr lang="hu-HU" sz="2200" dirty="0"/>
              <a:t>még </a:t>
            </a:r>
            <a:r>
              <a:rPr lang="hu-HU" sz="2200" dirty="0" err="1"/>
              <a:t>para-sportolóval</a:t>
            </a:r>
            <a:r>
              <a:rPr lang="hu-HU" sz="2200" dirty="0"/>
              <a:t> (87%)</a:t>
            </a:r>
          </a:p>
          <a:p>
            <a:r>
              <a:rPr lang="hu-HU" sz="2200" b="1" dirty="0" smtClean="0"/>
              <a:t>nagyobb </a:t>
            </a:r>
            <a:r>
              <a:rPr lang="hu-HU" sz="2200" b="1" dirty="0"/>
              <a:t>figyelmet </a:t>
            </a:r>
            <a:r>
              <a:rPr lang="hu-HU" sz="2200" dirty="0"/>
              <a:t>kell fordítani a fogyatékkal élő sportolókra, </a:t>
            </a:r>
            <a:r>
              <a:rPr lang="hu-HU" sz="2200" i="1" u="sng" dirty="0"/>
              <a:t>mint</a:t>
            </a:r>
            <a:r>
              <a:rPr lang="hu-HU" sz="2200" dirty="0"/>
              <a:t> társaikra </a:t>
            </a:r>
            <a:r>
              <a:rPr lang="hu-HU" sz="2200" dirty="0" smtClean="0"/>
              <a:t>(edzők, sporttársak) (93</a:t>
            </a:r>
            <a:r>
              <a:rPr lang="hu-HU" sz="2200" dirty="0"/>
              <a:t>%);</a:t>
            </a:r>
          </a:p>
          <a:p>
            <a:r>
              <a:rPr lang="hu-HU" sz="2200" b="1" dirty="0"/>
              <a:t>sportág-specifikus tudás kell </a:t>
            </a:r>
            <a:r>
              <a:rPr lang="hu-HU" sz="2200" dirty="0"/>
              <a:t>a tanításhoz (pl. technikai, taktikai elemek, a Para Taekwondo szabályok ismerete) (100%);</a:t>
            </a:r>
          </a:p>
          <a:p>
            <a:r>
              <a:rPr lang="hu-HU" sz="2200" dirty="0"/>
              <a:t>fontos a </a:t>
            </a:r>
            <a:r>
              <a:rPr lang="hu-HU" sz="2200" b="1" dirty="0"/>
              <a:t>sportágra jellemző sérülések </a:t>
            </a:r>
            <a:r>
              <a:rPr lang="hu-HU" sz="2200" dirty="0"/>
              <a:t>pontos ismerete (87%); </a:t>
            </a:r>
          </a:p>
          <a:p>
            <a:r>
              <a:rPr lang="hu-HU" sz="2200" dirty="0"/>
              <a:t>kiemelt feladat az edzéseken a sportolók fizikai és lelki </a:t>
            </a:r>
            <a:r>
              <a:rPr lang="hu-HU" sz="2200" b="1" dirty="0"/>
              <a:t>integritásának megőrzése </a:t>
            </a:r>
            <a:r>
              <a:rPr lang="hu-HU" sz="2200" dirty="0"/>
              <a:t>(93%);</a:t>
            </a:r>
          </a:p>
        </p:txBody>
      </p:sp>
    </p:spTree>
    <p:extLst>
      <p:ext uri="{BB962C8B-B14F-4D97-AF65-F5344CB8AC3E}">
        <p14:creationId xmlns:p14="http://schemas.microsoft.com/office/powerpoint/2010/main" val="162744357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/>
              <a:t>Eredmények 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836712"/>
            <a:ext cx="8208912" cy="5544616"/>
          </a:xfrm>
        </p:spPr>
        <p:txBody>
          <a:bodyPr/>
          <a:lstStyle/>
          <a:p>
            <a:pPr marL="0" indent="0">
              <a:buNone/>
            </a:pPr>
            <a:r>
              <a:rPr lang="hu-HU" sz="2200" dirty="0" smtClean="0"/>
              <a:t>A </a:t>
            </a:r>
            <a:r>
              <a:rPr lang="hu-HU" sz="2200" dirty="0"/>
              <a:t>válaszadók </a:t>
            </a:r>
            <a:r>
              <a:rPr lang="hu-HU" sz="2200" dirty="0" smtClean="0"/>
              <a:t>szerint (folytatás):</a:t>
            </a:r>
            <a:endParaRPr lang="hu-HU" sz="2200" dirty="0"/>
          </a:p>
          <a:p>
            <a:r>
              <a:rPr lang="hu-HU" sz="2200" dirty="0" smtClean="0"/>
              <a:t>a </a:t>
            </a:r>
            <a:r>
              <a:rPr lang="hu-HU" sz="2200" dirty="0"/>
              <a:t>fogyatékossággal élő sportolókkal foglalkozó sportszakembereknek nagyobb mértékben kell rendelkezni magas szintű </a:t>
            </a:r>
            <a:r>
              <a:rPr lang="hu-HU" sz="2200" b="1" dirty="0"/>
              <a:t>érzelmi intelligenciával </a:t>
            </a:r>
            <a:r>
              <a:rPr lang="hu-HU" sz="2200" dirty="0"/>
              <a:t>(75</a:t>
            </a:r>
            <a:r>
              <a:rPr lang="hu-HU" sz="2200" dirty="0" smtClean="0"/>
              <a:t>%);</a:t>
            </a:r>
          </a:p>
          <a:p>
            <a:r>
              <a:rPr lang="hu-HU" sz="2200" b="1" dirty="0" smtClean="0"/>
              <a:t>infrastrukturális és eszköz/tárgyi feltételek hiánya</a:t>
            </a:r>
            <a:r>
              <a:rPr lang="hu-HU" sz="2200" dirty="0" smtClean="0"/>
              <a:t> problémát jelent (100%). Ez más-mást jelent a </a:t>
            </a:r>
            <a:r>
              <a:rPr lang="hu-HU" sz="2200" dirty="0" err="1" smtClean="0"/>
              <a:t>Para-taekwondo</a:t>
            </a:r>
            <a:r>
              <a:rPr lang="hu-HU" sz="2200" dirty="0" smtClean="0"/>
              <a:t> </a:t>
            </a:r>
            <a:r>
              <a:rPr lang="hu-HU" sz="2200" dirty="0"/>
              <a:t>kategóriái </a:t>
            </a:r>
            <a:r>
              <a:rPr lang="hu-HU" sz="2200" dirty="0" smtClean="0"/>
              <a:t>szerint: Visual </a:t>
            </a:r>
            <a:r>
              <a:rPr lang="hu-HU" sz="2200" dirty="0" err="1"/>
              <a:t>impairment</a:t>
            </a:r>
            <a:r>
              <a:rPr lang="hu-HU" sz="2200" dirty="0"/>
              <a:t>, </a:t>
            </a:r>
            <a:r>
              <a:rPr lang="hu-HU" sz="2200" dirty="0" err="1"/>
              <a:t>Intellectual</a:t>
            </a:r>
            <a:r>
              <a:rPr lang="hu-HU" sz="2200" dirty="0"/>
              <a:t> </a:t>
            </a:r>
            <a:r>
              <a:rPr lang="hu-HU" sz="2200" dirty="0" err="1"/>
              <a:t>disability</a:t>
            </a:r>
            <a:r>
              <a:rPr lang="hu-HU" sz="2200" dirty="0"/>
              <a:t>, </a:t>
            </a:r>
            <a:r>
              <a:rPr lang="hu-HU" sz="2200" dirty="0" err="1"/>
              <a:t>Physical</a:t>
            </a:r>
            <a:r>
              <a:rPr lang="hu-HU" sz="2200" dirty="0"/>
              <a:t> </a:t>
            </a:r>
            <a:r>
              <a:rPr lang="hu-HU" sz="2200" dirty="0" err="1"/>
              <a:t>impairments</a:t>
            </a:r>
            <a:r>
              <a:rPr lang="hu-HU" sz="2200" dirty="0"/>
              <a:t>, </a:t>
            </a:r>
            <a:r>
              <a:rPr lang="hu-HU" sz="2200" dirty="0" err="1"/>
              <a:t>Wheelchair</a:t>
            </a:r>
            <a:r>
              <a:rPr lang="hu-HU" sz="2200" dirty="0"/>
              <a:t> </a:t>
            </a:r>
            <a:r>
              <a:rPr lang="hu-HU" sz="2200" dirty="0" err="1"/>
              <a:t>class</a:t>
            </a:r>
            <a:r>
              <a:rPr lang="hu-HU" sz="2200" dirty="0"/>
              <a:t>, </a:t>
            </a:r>
            <a:r>
              <a:rPr lang="hu-HU" sz="2200" dirty="0" err="1"/>
              <a:t>Deaf</a:t>
            </a:r>
            <a:r>
              <a:rPr lang="hu-HU" sz="2200" dirty="0"/>
              <a:t> &amp; </a:t>
            </a:r>
            <a:r>
              <a:rPr lang="hu-HU" sz="2200" dirty="0" err="1"/>
              <a:t>hearing</a:t>
            </a:r>
            <a:r>
              <a:rPr lang="hu-HU" sz="2200" dirty="0"/>
              <a:t> </a:t>
            </a:r>
            <a:r>
              <a:rPr lang="hu-HU" sz="2200" dirty="0" err="1" smtClean="0"/>
              <a:t>impaired</a:t>
            </a:r>
            <a:r>
              <a:rPr lang="hu-HU" sz="2200" dirty="0" smtClean="0"/>
              <a:t>.</a:t>
            </a:r>
            <a:endParaRPr lang="hu-HU" sz="2200" dirty="0"/>
          </a:p>
          <a:p>
            <a:r>
              <a:rPr lang="hu-HU" sz="2200" dirty="0" smtClean="0"/>
              <a:t>az </a:t>
            </a:r>
            <a:r>
              <a:rPr lang="hu-HU" sz="2200" b="1" dirty="0"/>
              <a:t>empátia</a:t>
            </a:r>
            <a:r>
              <a:rPr lang="hu-HU" sz="2200" dirty="0"/>
              <a:t> fontos a sportolókkal való együttműködés </a:t>
            </a:r>
            <a:r>
              <a:rPr lang="hu-HU" sz="2200" dirty="0" smtClean="0"/>
              <a:t>során (50%)</a:t>
            </a:r>
            <a:endParaRPr lang="hu-HU" sz="2200" dirty="0"/>
          </a:p>
          <a:p>
            <a:r>
              <a:rPr lang="hu-HU" sz="2200" dirty="0"/>
              <a:t>a sportszakembereknek rendelkezni kell azzal a képességgel, hogy az </a:t>
            </a:r>
            <a:r>
              <a:rPr lang="hu-HU" sz="2200" b="1" dirty="0"/>
              <a:t>egészségfejlesztés és a mentálhigiénés kultúra feltételeit </a:t>
            </a:r>
            <a:r>
              <a:rPr lang="hu-HU" sz="2200" dirty="0"/>
              <a:t>kialakítsák a sportegyesületben </a:t>
            </a:r>
            <a:r>
              <a:rPr lang="hu-HU" sz="2200" dirty="0" smtClean="0"/>
              <a:t>(50%)</a:t>
            </a:r>
          </a:p>
          <a:p>
            <a:r>
              <a:rPr lang="hu-HU" sz="2200" dirty="0" smtClean="0"/>
              <a:t>A szabadidő </a:t>
            </a:r>
            <a:r>
              <a:rPr lang="hu-HU" sz="2200" dirty="0" err="1" smtClean="0"/>
              <a:t>para-sportolók</a:t>
            </a:r>
            <a:r>
              <a:rPr lang="hu-HU" sz="2200" dirty="0" smtClean="0"/>
              <a:t> kisebbségben vannak, </a:t>
            </a:r>
            <a:r>
              <a:rPr lang="hu-HU" sz="2200" dirty="0"/>
              <a:t>hazai </a:t>
            </a:r>
            <a:r>
              <a:rPr lang="hu-HU" sz="2200" dirty="0" err="1"/>
              <a:t>para-taekwondo</a:t>
            </a:r>
            <a:r>
              <a:rPr lang="hu-HU" sz="2200" dirty="0"/>
              <a:t> sportolók közel </a:t>
            </a:r>
            <a:r>
              <a:rPr lang="hu-HU" sz="2200" b="1" dirty="0"/>
              <a:t>80%-a motivált, hogy versenyeken </a:t>
            </a:r>
            <a:r>
              <a:rPr lang="hu-HU" sz="2200" dirty="0"/>
              <a:t>is részt vegyen</a:t>
            </a:r>
          </a:p>
          <a:p>
            <a:endParaRPr lang="hu-HU" sz="2200" dirty="0"/>
          </a:p>
          <a:p>
            <a:pPr marL="0" indent="0"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40782178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9ee1a42a8caf9c677d5a7f3d0bafd42c6189a"/>
</p:tagLst>
</file>

<file path=ppt/theme/theme1.xml><?xml version="1.0" encoding="utf-8"?>
<a:theme xmlns:a="http://schemas.openxmlformats.org/drawingml/2006/main" name="1_TF1">
  <a:themeElements>
    <a:clrScheme name="TE 1. (világos)">
      <a:dk1>
        <a:srgbClr val="003064"/>
      </a:dk1>
      <a:lt1>
        <a:srgbClr val="E0E6E9"/>
      </a:lt1>
      <a:dk2>
        <a:srgbClr val="003064"/>
      </a:dk2>
      <a:lt2>
        <a:srgbClr val="E0E6E9"/>
      </a:lt2>
      <a:accent1>
        <a:srgbClr val="003064"/>
      </a:accent1>
      <a:accent2>
        <a:srgbClr val="E0E6E9"/>
      </a:accent2>
      <a:accent3>
        <a:srgbClr val="E5EBEF"/>
      </a:accent3>
      <a:accent4>
        <a:srgbClr val="D3BB9A"/>
      </a:accent4>
      <a:accent5>
        <a:srgbClr val="FFFFFF"/>
      </a:accent5>
      <a:accent6>
        <a:srgbClr val="FFFFFF"/>
      </a:accent6>
      <a:hlink>
        <a:srgbClr val="DA531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26476</TotalTime>
  <Words>1346</Words>
  <Application>Microsoft Office PowerPoint</Application>
  <PresentationFormat>Diavetítés a képernyőre (4:3 oldalarány)</PresentationFormat>
  <Paragraphs>156</Paragraphs>
  <Slides>15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1_TF1</vt:lpstr>
      <vt:lpstr>PowerPoint bemutató</vt:lpstr>
      <vt:lpstr>Bevezetés, a kutatás háttere I.</vt:lpstr>
      <vt:lpstr>Bevezetés, a kutatás háttere II.</vt:lpstr>
      <vt:lpstr>Bevezetés, a kutatás háttere III.</vt:lpstr>
      <vt:lpstr>Kérdésfelvetés</vt:lpstr>
      <vt:lpstr>Kutatási módszerek I.</vt:lpstr>
      <vt:lpstr>Kutatási módszerek II.</vt:lpstr>
      <vt:lpstr>Eredmények I.</vt:lpstr>
      <vt:lpstr>Eredmények II.</vt:lpstr>
      <vt:lpstr>Eredmények III.</vt:lpstr>
      <vt:lpstr> Következtések I.</vt:lpstr>
      <vt:lpstr>Következtések II.</vt:lpstr>
      <vt:lpstr>Összefoglalás</vt:lpstr>
      <vt:lpstr>Összefoglalás</vt:lpstr>
      <vt:lpstr>Köszönöm a figyelmet!</vt:lpstr>
    </vt:vector>
  </TitlesOfParts>
  <Company>TF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Király András</dc:creator>
  <cp:lastModifiedBy>Farkas Judit</cp:lastModifiedBy>
  <cp:revision>224</cp:revision>
  <cp:lastPrinted>2020-11-13T11:04:19Z</cp:lastPrinted>
  <dcterms:created xsi:type="dcterms:W3CDTF">2014-09-01T15:25:50Z</dcterms:created>
  <dcterms:modified xsi:type="dcterms:W3CDTF">2020-11-13T12:18:29Z</dcterms:modified>
</cp:coreProperties>
</file>